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6" r:id="rId2"/>
    <p:sldId id="264" r:id="rId3"/>
    <p:sldId id="257" r:id="rId4"/>
    <p:sldId id="258" r:id="rId5"/>
    <p:sldId id="262" r:id="rId6"/>
    <p:sldId id="263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8" autoAdjust="0"/>
    <p:restoredTop sz="94660"/>
  </p:normalViewPr>
  <p:slideViewPr>
    <p:cSldViewPr snapToGrid="0">
      <p:cViewPr varScale="1">
        <p:scale>
          <a:sx n="66" d="100"/>
          <a:sy n="66" d="100"/>
        </p:scale>
        <p:origin x="89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6380D3-3C28-4D5F-A4AE-6E445386DE3F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E42980-3157-47CF-B600-98F7FC574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89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PROPOSED Water rate adjustments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5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8FA16-CDBD-3E01-1353-6410B056E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Rate Adjustment recent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E3BB9-957A-369C-14A8-173FE3722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13092"/>
            <a:ext cx="10363826" cy="38723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2015:  </a:t>
            </a:r>
            <a:r>
              <a:rPr lang="en-US" cap="none" dirty="0"/>
              <a:t>Water Rate Adjustments Recommended</a:t>
            </a:r>
          </a:p>
          <a:p>
            <a:pPr lvl="1"/>
            <a:r>
              <a:rPr lang="en-US" cap="none" dirty="0"/>
              <a:t>Operations, maintenance, and capital improvement needs evaluated and included in recommended rate adjustments</a:t>
            </a:r>
          </a:p>
          <a:p>
            <a:r>
              <a:rPr lang="en-US" cap="none" dirty="0"/>
              <a:t>2016:  Water Rate Adjustments Approved</a:t>
            </a:r>
          </a:p>
          <a:p>
            <a:pPr lvl="1"/>
            <a:r>
              <a:rPr lang="en-US" cap="none" dirty="0"/>
              <a:t>Concern expressed on size of increase</a:t>
            </a:r>
          </a:p>
          <a:p>
            <a:pPr lvl="1"/>
            <a:r>
              <a:rPr lang="en-US" cap="none" dirty="0"/>
              <a:t>Recommended rate adjustments were reduced by 50%</a:t>
            </a:r>
          </a:p>
          <a:p>
            <a:pPr lvl="1"/>
            <a:r>
              <a:rPr lang="en-US" cap="none" dirty="0"/>
              <a:t>Delayed needed capital improvements and certain maintenance activities</a:t>
            </a:r>
          </a:p>
          <a:p>
            <a:r>
              <a:rPr lang="en-US" cap="none" dirty="0"/>
              <a:t>FY 2024:  Annual Evaluation of Water Rates as required by ordinance</a:t>
            </a:r>
          </a:p>
          <a:p>
            <a:pPr lvl="1"/>
            <a:r>
              <a:rPr lang="en-US" cap="none" dirty="0"/>
              <a:t>Indicated there was a $500,000 deficit in operational budget alone</a:t>
            </a:r>
          </a:p>
          <a:p>
            <a:pPr lvl="1"/>
            <a:r>
              <a:rPr lang="en-US" cap="none" dirty="0"/>
              <a:t>Significant underfunding of capital improvements and equipment</a:t>
            </a:r>
          </a:p>
          <a:p>
            <a:pPr lvl="1"/>
            <a:r>
              <a:rPr lang="en-US" cap="none" dirty="0"/>
              <a:t>Led to this rate adjustment recommendation</a:t>
            </a:r>
          </a:p>
          <a:p>
            <a:pPr marL="457200" lvl="1" indent="0">
              <a:buNone/>
            </a:pPr>
            <a:endParaRPr lang="en-US" cap="none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4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84273"/>
              </p:ext>
            </p:extLst>
          </p:nvPr>
        </p:nvGraphicFramePr>
        <p:xfrm>
          <a:off x="1303372" y="1309568"/>
          <a:ext cx="9563745" cy="297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6980">
                  <a:extLst>
                    <a:ext uri="{9D8B030D-6E8A-4147-A177-3AD203B41FA5}">
                      <a16:colId xmlns:a16="http://schemas.microsoft.com/office/drawing/2014/main" val="1990691890"/>
                    </a:ext>
                  </a:extLst>
                </a:gridCol>
                <a:gridCol w="1113382">
                  <a:extLst>
                    <a:ext uri="{9D8B030D-6E8A-4147-A177-3AD203B41FA5}">
                      <a16:colId xmlns:a16="http://schemas.microsoft.com/office/drawing/2014/main" val="1052975022"/>
                    </a:ext>
                  </a:extLst>
                </a:gridCol>
                <a:gridCol w="1512344">
                  <a:extLst>
                    <a:ext uri="{9D8B030D-6E8A-4147-A177-3AD203B41FA5}">
                      <a16:colId xmlns:a16="http://schemas.microsoft.com/office/drawing/2014/main" val="414748288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856382477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2390483804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3542293593"/>
                    </a:ext>
                  </a:extLst>
                </a:gridCol>
                <a:gridCol w="1278327">
                  <a:extLst>
                    <a:ext uri="{9D8B030D-6E8A-4147-A177-3AD203B41FA5}">
                      <a16:colId xmlns:a16="http://schemas.microsoft.com/office/drawing/2014/main" val="351614248"/>
                    </a:ext>
                  </a:extLst>
                </a:gridCol>
              </a:tblGrid>
              <a:tr h="358992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1:  Average Residential Monthly Water Bill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691153"/>
                  </a:ext>
                </a:extLst>
              </a:tr>
              <a:tr h="358992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(assuming 6,000 gallons consumption)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201878"/>
                  </a:ext>
                </a:extLst>
              </a:tr>
              <a:tr h="591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Date: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2028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60089"/>
                  </a:ext>
                </a:extLst>
              </a:tr>
              <a:tr h="358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Rate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$9.94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$15.87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$18.19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$21.29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$22.83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$24.38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86394627"/>
                  </a:ext>
                </a:extLst>
              </a:tr>
              <a:tr h="3422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per 1,000 gal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$18.40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$21.20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$25.20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$28.20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$32.20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99043602"/>
                  </a:ext>
                </a:extLst>
              </a:tr>
              <a:tr h="332016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88094392"/>
                  </a:ext>
                </a:extLst>
              </a:tr>
              <a:tr h="3589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$28.34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$37.07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$43.39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$49.49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$53.03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$56.58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859501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8200" y="4751204"/>
            <a:ext cx="10435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69%, or ~13,900,</a:t>
            </a:r>
            <a:r>
              <a:rPr lang="en-US" sz="2400" b="1" dirty="0"/>
              <a:t> </a:t>
            </a:r>
            <a:r>
              <a:rPr lang="en-US" sz="2400" dirty="0"/>
              <a:t>customers </a:t>
            </a:r>
            <a:r>
              <a:rPr lang="en-US" sz="2400" b="1" u="sng" dirty="0"/>
              <a:t>will pay less than $56.58 </a:t>
            </a:r>
            <a:r>
              <a:rPr lang="en-US" sz="2400" dirty="0"/>
              <a:t>per month by </a:t>
            </a:r>
            <a:r>
              <a:rPr lang="en-US" sz="2400" b="1" dirty="0"/>
              <a:t>2028</a:t>
            </a:r>
            <a:endParaRPr lang="en-US" sz="2400" dirty="0"/>
          </a:p>
          <a:p>
            <a:pPr algn="ctr"/>
            <a:r>
              <a:rPr lang="en-US" sz="2400" b="1" u="sng" dirty="0"/>
              <a:t>33%, of ~6,700,</a:t>
            </a:r>
            <a:r>
              <a:rPr lang="en-US" sz="2400" dirty="0"/>
              <a:t> customers </a:t>
            </a:r>
            <a:r>
              <a:rPr lang="en-US" sz="2400" b="1" u="sng" dirty="0"/>
              <a:t>will pay $24.38,</a:t>
            </a:r>
            <a:r>
              <a:rPr lang="en-US" sz="2400" dirty="0"/>
              <a:t> the minimum monthly rate, by </a:t>
            </a:r>
            <a:r>
              <a:rPr lang="en-US" sz="2400" b="1" dirty="0"/>
              <a:t>2028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8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465229"/>
              </p:ext>
            </p:extLst>
          </p:nvPr>
        </p:nvGraphicFramePr>
        <p:xfrm>
          <a:off x="491659" y="1139556"/>
          <a:ext cx="10821166" cy="4717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750">
                  <a:extLst>
                    <a:ext uri="{9D8B030D-6E8A-4147-A177-3AD203B41FA5}">
                      <a16:colId xmlns:a16="http://schemas.microsoft.com/office/drawing/2014/main" val="1135359622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122240760"/>
                    </a:ext>
                  </a:extLst>
                </a:gridCol>
                <a:gridCol w="715777">
                  <a:extLst>
                    <a:ext uri="{9D8B030D-6E8A-4147-A177-3AD203B41FA5}">
                      <a16:colId xmlns:a16="http://schemas.microsoft.com/office/drawing/2014/main" val="4114905900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3827445200"/>
                    </a:ext>
                  </a:extLst>
                </a:gridCol>
                <a:gridCol w="894722">
                  <a:extLst>
                    <a:ext uri="{9D8B030D-6E8A-4147-A177-3AD203B41FA5}">
                      <a16:colId xmlns:a16="http://schemas.microsoft.com/office/drawing/2014/main" val="2564940040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4004987734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1671407581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1127046011"/>
                    </a:ext>
                  </a:extLst>
                </a:gridCol>
                <a:gridCol w="894722">
                  <a:extLst>
                    <a:ext uri="{9D8B030D-6E8A-4147-A177-3AD203B41FA5}">
                      <a16:colId xmlns:a16="http://schemas.microsoft.com/office/drawing/2014/main" val="2831425583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442589921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3357325589"/>
                    </a:ext>
                  </a:extLst>
                </a:gridCol>
                <a:gridCol w="984195">
                  <a:extLst>
                    <a:ext uri="{9D8B030D-6E8A-4147-A177-3AD203B41FA5}">
                      <a16:colId xmlns:a16="http://schemas.microsoft.com/office/drawing/2014/main" val="3649622209"/>
                    </a:ext>
                  </a:extLst>
                </a:gridCol>
                <a:gridCol w="805250">
                  <a:extLst>
                    <a:ext uri="{9D8B030D-6E8A-4147-A177-3AD203B41FA5}">
                      <a16:colId xmlns:a16="http://schemas.microsoft.com/office/drawing/2014/main" val="1250744185"/>
                    </a:ext>
                  </a:extLst>
                </a:gridCol>
              </a:tblGrid>
              <a:tr h="678031">
                <a:tc gridSpan="13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Table 2:  Cost Comparison with Neighboring Cities</a:t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Example Monthly Residential Water Bill </a:t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(assuming 6,000 gallons consumption)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5751142"/>
                  </a:ext>
                </a:extLst>
              </a:tr>
              <a:tr h="678031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Midwest City 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City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Moore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Choctaw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Broken Arrow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Lawton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Yukon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Stillwater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Bixby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Owasso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Edmond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Midwest City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20936"/>
                  </a:ext>
                </a:extLst>
              </a:tr>
              <a:tr h="5692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Date: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2020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2022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2023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2022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2022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2018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 2023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2028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749484"/>
                  </a:ext>
                </a:extLst>
              </a:tr>
              <a:tr h="4708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Rate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$9.94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$10.14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$9.50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$15.00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$10.34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$23.00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$14.45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$7.23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$15.35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$13.08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$16.85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$24.38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0540248"/>
                  </a:ext>
                </a:extLst>
              </a:tr>
              <a:tr h="6780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per 1,000 gal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$18.40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$20.55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$26.40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$25.00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$34.44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$18.60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$16.20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$43.73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$36.30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$39.20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$41.75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$32.20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0774110"/>
                  </a:ext>
                </a:extLst>
              </a:tr>
              <a:tr h="6780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Charges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$8.05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$20.00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124037"/>
                  </a:ext>
                </a:extLst>
              </a:tr>
              <a:tr h="455819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61403092"/>
                  </a:ext>
                </a:extLst>
              </a:tr>
              <a:tr h="455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$28.34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$30.69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$35.90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$40.00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$44.78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$49.65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$50.65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$50.96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$51.65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$52.28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$58.60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$56.58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65516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12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035550"/>
              </p:ext>
            </p:extLst>
          </p:nvPr>
        </p:nvGraphicFramePr>
        <p:xfrm>
          <a:off x="1256713" y="1461201"/>
          <a:ext cx="9739061" cy="3600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5866">
                  <a:extLst>
                    <a:ext uri="{9D8B030D-6E8A-4147-A177-3AD203B41FA5}">
                      <a16:colId xmlns:a16="http://schemas.microsoft.com/office/drawing/2014/main" val="342108061"/>
                    </a:ext>
                  </a:extLst>
                </a:gridCol>
                <a:gridCol w="973906">
                  <a:extLst>
                    <a:ext uri="{9D8B030D-6E8A-4147-A177-3AD203B41FA5}">
                      <a16:colId xmlns:a16="http://schemas.microsoft.com/office/drawing/2014/main" val="519363266"/>
                    </a:ext>
                  </a:extLst>
                </a:gridCol>
                <a:gridCol w="1062443">
                  <a:extLst>
                    <a:ext uri="{9D8B030D-6E8A-4147-A177-3AD203B41FA5}">
                      <a16:colId xmlns:a16="http://schemas.microsoft.com/office/drawing/2014/main" val="1409917996"/>
                    </a:ext>
                  </a:extLst>
                </a:gridCol>
                <a:gridCol w="1150980">
                  <a:extLst>
                    <a:ext uri="{9D8B030D-6E8A-4147-A177-3AD203B41FA5}">
                      <a16:colId xmlns:a16="http://schemas.microsoft.com/office/drawing/2014/main" val="718035853"/>
                    </a:ext>
                  </a:extLst>
                </a:gridCol>
                <a:gridCol w="1062443">
                  <a:extLst>
                    <a:ext uri="{9D8B030D-6E8A-4147-A177-3AD203B41FA5}">
                      <a16:colId xmlns:a16="http://schemas.microsoft.com/office/drawing/2014/main" val="2642562258"/>
                    </a:ext>
                  </a:extLst>
                </a:gridCol>
                <a:gridCol w="1062443">
                  <a:extLst>
                    <a:ext uri="{9D8B030D-6E8A-4147-A177-3AD203B41FA5}">
                      <a16:colId xmlns:a16="http://schemas.microsoft.com/office/drawing/2014/main" val="3877757680"/>
                    </a:ext>
                  </a:extLst>
                </a:gridCol>
                <a:gridCol w="1150980">
                  <a:extLst>
                    <a:ext uri="{9D8B030D-6E8A-4147-A177-3AD203B41FA5}">
                      <a16:colId xmlns:a16="http://schemas.microsoft.com/office/drawing/2014/main" val="1841678507"/>
                    </a:ext>
                  </a:extLst>
                </a:gridCol>
              </a:tblGrid>
              <a:tr h="58102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Table 6:  Proposed Changes to the Cost per Thousand Rate*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0634636"/>
                  </a:ext>
                </a:extLst>
              </a:tr>
              <a:tr h="5192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per Thousand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(over 2,000 gal min)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Cost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2028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27838"/>
                  </a:ext>
                </a:extLst>
              </a:tr>
              <a:tr h="3053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Residential (191)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586054"/>
                  </a:ext>
                </a:extLst>
              </a:tr>
              <a:tr h="3053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(191)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$3.80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4762680"/>
                  </a:ext>
                </a:extLst>
              </a:tr>
              <a:tr h="6391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Improvement Charge (172)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65738815"/>
                  </a:ext>
                </a:extLst>
              </a:tr>
              <a:tr h="6391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System Improvement Fee (178)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$2.25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9970200"/>
                  </a:ext>
                </a:extLst>
              </a:tr>
              <a:tr h="30538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Residential Cost per 1,000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$4.60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$5.30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$6.30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$7.05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$7.55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$8.05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0173758"/>
                  </a:ext>
                </a:extLst>
              </a:tr>
              <a:tr h="30538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Commercial Cost per 1,000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$4.72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$5.30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$6.30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$7.05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$7.55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$8.05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10803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1962" y="5312229"/>
            <a:ext cx="10489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*Based on current, known capital improvement needs.  Water Master Plan efforts may identify additional needs.</a:t>
            </a:r>
          </a:p>
        </p:txBody>
      </p:sp>
    </p:spTree>
    <p:extLst>
      <p:ext uri="{BB962C8B-B14F-4D97-AF65-F5344CB8AC3E}">
        <p14:creationId xmlns:p14="http://schemas.microsoft.com/office/powerpoint/2010/main" val="1866920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528594"/>
              </p:ext>
            </p:extLst>
          </p:nvPr>
        </p:nvGraphicFramePr>
        <p:xfrm>
          <a:off x="3000519" y="1139550"/>
          <a:ext cx="6621358" cy="4640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6287">
                  <a:extLst>
                    <a:ext uri="{9D8B030D-6E8A-4147-A177-3AD203B41FA5}">
                      <a16:colId xmlns:a16="http://schemas.microsoft.com/office/drawing/2014/main" val="1042591206"/>
                    </a:ext>
                  </a:extLst>
                </a:gridCol>
                <a:gridCol w="1304984">
                  <a:extLst>
                    <a:ext uri="{9D8B030D-6E8A-4147-A177-3AD203B41FA5}">
                      <a16:colId xmlns:a16="http://schemas.microsoft.com/office/drawing/2014/main" val="535619455"/>
                    </a:ext>
                  </a:extLst>
                </a:gridCol>
                <a:gridCol w="1190087">
                  <a:extLst>
                    <a:ext uri="{9D8B030D-6E8A-4147-A177-3AD203B41FA5}">
                      <a16:colId xmlns:a16="http://schemas.microsoft.com/office/drawing/2014/main" val="3123485012"/>
                    </a:ext>
                  </a:extLst>
                </a:gridCol>
              </a:tblGrid>
              <a:tr h="4089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Table 7:  Proposed Fee Assessment Updates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4307935"/>
                  </a:ext>
                </a:extLst>
              </a:tr>
              <a:tr h="8259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 Type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Cost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418085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Disconnection Fee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$30.00*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301253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Redec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(includes $25 application fee)  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$38.26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$81.00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718816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Meter Pull and Test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272163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5/8 x 3/4”  &amp;      1”           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469000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1/2”     &amp;      2”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2609460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3”       &amp;      4”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5400631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6”       &amp;      8”           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$450.00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310060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Flush Meter Monthly Rental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7187707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Flush Meter Deposit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$600.00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749488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Meter Tampering Fee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$200.00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8853268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3052452"/>
                  </a:ext>
                </a:extLst>
              </a:tr>
              <a:tr h="2837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Annual Revenue Generated: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$203,000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$537,000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892161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20183AF-0EF5-76C2-7111-83971013A550}"/>
              </a:ext>
            </a:extLst>
          </p:cNvPr>
          <p:cNvSpPr txBox="1"/>
          <p:nvPr/>
        </p:nvSpPr>
        <p:spPr>
          <a:xfrm>
            <a:off x="3126658" y="5825613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Actual cost = $68</a:t>
            </a:r>
          </a:p>
        </p:txBody>
      </p:sp>
    </p:spTree>
    <p:extLst>
      <p:ext uri="{BB962C8B-B14F-4D97-AF65-F5344CB8AC3E}">
        <p14:creationId xmlns:p14="http://schemas.microsoft.com/office/powerpoint/2010/main" val="216747814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4515</TotalTime>
  <Words>632</Words>
  <Application>Microsoft Office PowerPoint</Application>
  <PresentationFormat>Widescreen</PresentationFormat>
  <Paragraphs>226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Droplet</vt:lpstr>
      <vt:lpstr>PROPOSED Water rate adjustments</vt:lpstr>
      <vt:lpstr>Water Rate Adjustment recent History</vt:lpstr>
      <vt:lpstr>PowerPoint Presentation</vt:lpstr>
      <vt:lpstr>PowerPoint Presentation</vt:lpstr>
      <vt:lpstr>PowerPoint Presentation</vt:lpstr>
      <vt:lpstr>PowerPoint Presentation</vt:lpstr>
    </vt:vector>
  </TitlesOfParts>
  <Company>City of Midwest City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rate adjustments</dc:title>
  <dc:creator>Carrie J. Evenson</dc:creator>
  <cp:lastModifiedBy>Carrie Evenson</cp:lastModifiedBy>
  <cp:revision>42</cp:revision>
  <cp:lastPrinted>2023-02-27T16:21:18Z</cp:lastPrinted>
  <dcterms:created xsi:type="dcterms:W3CDTF">2023-02-22T21:54:14Z</dcterms:created>
  <dcterms:modified xsi:type="dcterms:W3CDTF">2024-03-26T22:00:39Z</dcterms:modified>
</cp:coreProperties>
</file>