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259" r:id="rId4"/>
    <p:sldId id="269" r:id="rId5"/>
    <p:sldId id="268" r:id="rId6"/>
    <p:sldId id="270" r:id="rId7"/>
    <p:sldId id="257" r:id="rId8"/>
    <p:sldId id="271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287" r:id="rId20"/>
  </p:sldIdLst>
  <p:sldSz cx="12192000" cy="6858000"/>
  <p:notesSz cx="7010400" cy="92964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Black" panose="02000000000000000000" pitchFamily="2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CDE341-63FC-8DEF-94F7-8FA2137108EA}" name="keekirk13@gmail.com" initials="k" userId="82f733f7b718821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7972"/>
    <a:srgbClr val="015D91"/>
    <a:srgbClr val="418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548" autoAdjust="0"/>
  </p:normalViewPr>
  <p:slideViewPr>
    <p:cSldViewPr snapToGrid="0">
      <p:cViewPr varScale="1">
        <p:scale>
          <a:sx n="66" d="100"/>
          <a:sy n="66" d="100"/>
        </p:scale>
        <p:origin x="8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1\pwacommon\2022%20Rate%20Increases\Stormwater\20240103%20DRAFT%20Midwest%20City%20Model%20to%20Client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reese.sharepoint.com/sites/MDW23627/Shared%20Documents/General/Model/Midwest%20City%20Model%20CT%20Cop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E7-4A87-9F9A-BC0283EB3E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E7-4A87-9F9A-BC0283EB3E41}"/>
              </c:ext>
            </c:extLst>
          </c:dPt>
          <c:dLbls>
            <c:dLbl>
              <c:idx val="0"/>
              <c:layout>
                <c:manualLayout>
                  <c:x val="-0.19614827736483079"/>
                  <c:y val="1.618549977134889E-2"/>
                </c:manualLayout>
              </c:layout>
              <c:tx>
                <c:rich>
                  <a:bodyPr/>
                  <a:lstStyle/>
                  <a:p>
                    <a:fld id="{0A384860-42DA-4A82-A4C7-8FAB5778A563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6E7-4A87-9F9A-BC0283EB3E41}"/>
                </c:ext>
              </c:extLst>
            </c:dLbl>
            <c:dLbl>
              <c:idx val="1"/>
              <c:layout>
                <c:manualLayout>
                  <c:x val="0.18063413154835142"/>
                  <c:y val="-5.6067417508594199E-3"/>
                </c:manualLayout>
              </c:layout>
              <c:tx>
                <c:rich>
                  <a:bodyPr/>
                  <a:lstStyle/>
                  <a:p>
                    <a:fld id="{8C4316CD-FB42-4BFC-99F6-5050B15E4C4D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E7-4A87-9F9A-BC0283EB3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Calculator!$B$32:$B$33</c:f>
              <c:strCache>
                <c:ptCount val="2"/>
                <c:pt idx="0">
                  <c:v>Residential IA</c:v>
                </c:pt>
                <c:pt idx="1">
                  <c:v>Commercial IA</c:v>
                </c:pt>
              </c:strCache>
            </c:strRef>
          </c:cat>
          <c:val>
            <c:numRef>
              <c:f>Calculator!$C$32:$C$33</c:f>
              <c:numCache>
                <c:formatCode>0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E7-4A87-9F9A-BC0283EB3E4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Current Stormwater Utility Fee</a:t>
            </a:r>
          </a:p>
          <a:p>
            <a:pPr>
              <a:defRPr sz="1800">
                <a:solidFill>
                  <a:schemeClr val="tx1"/>
                </a:solidFill>
              </a:defRPr>
            </a:pPr>
            <a:r>
              <a:rPr lang="en-US" sz="1800" dirty="0">
                <a:solidFill>
                  <a:schemeClr val="tx1"/>
                </a:solidFill>
              </a:rPr>
              <a:t>Revenue Sources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B8-42AB-BC5B-7628CB35F0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B8-42AB-BC5B-7628CB35F0D1}"/>
              </c:ext>
            </c:extLst>
          </c:dPt>
          <c:dLbls>
            <c:dLbl>
              <c:idx val="0"/>
              <c:layout>
                <c:manualLayout>
                  <c:x val="1.678633920759905E-2"/>
                  <c:y val="-5.40584681871794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76%</a:t>
                    </a:r>
                  </a:p>
                  <a:p>
                    <a:r>
                      <a:rPr lang="en-US"/>
                      <a:t>Residential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1B8-42AB-BC5B-7628CB35F0D1}"/>
                </c:ext>
              </c:extLst>
            </c:dLbl>
            <c:dLbl>
              <c:idx val="1"/>
              <c:layout>
                <c:manualLayout>
                  <c:x val="-3.0626055819309345E-2"/>
                  <c:y val="4.17071250369440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24%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en-US"/>
                      <a:t>Commercial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34379342288096"/>
                      <c:h val="0.164475180714450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1B8-42AB-BC5B-7628CB35F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Residential</c:v>
                </c:pt>
                <c:pt idx="1">
                  <c:v>Commercial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B8-42AB-BC5B-7628CB35F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Proposed Stormwater Fee Revenue Breakdown</a:t>
            </a:r>
            <a:r>
              <a:rPr lang="en-US" sz="1800" baseline="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B9-4EFB-8E3A-A17B192469CA}"/>
              </c:ext>
            </c:extLst>
          </c:dPt>
          <c:dPt>
            <c:idx val="1"/>
            <c:bubble3D val="0"/>
            <c:spPr>
              <a:solidFill>
                <a:srgbClr val="A8C9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B9-4EFB-8E3A-A17B192469C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46%</a:t>
                    </a:r>
                  </a:p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Residential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B9-4EFB-8E3A-A17B192469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54% Commercial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B9-4EFB-8E3A-A17B192469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'[Midwest City Model CT Copy.xlsx]Visuals'!$B$19:$B$20</c:f>
              <c:strCache>
                <c:ptCount val="2"/>
                <c:pt idx="0">
                  <c:v>Single Family Residential Customers</c:v>
                </c:pt>
                <c:pt idx="1">
                  <c:v>Non-Residential and Multifamily Residential Customers</c:v>
                </c:pt>
              </c:strCache>
            </c:strRef>
          </c:cat>
          <c:val>
            <c:numRef>
              <c:f>'[Midwest City Model CT Copy.xlsx]Visuals'!$C$19:$C$20</c:f>
              <c:numCache>
                <c:formatCode>0.00%</c:formatCode>
                <c:ptCount val="2"/>
                <c:pt idx="0">
                  <c:v>0.46688151902453356</c:v>
                </c:pt>
                <c:pt idx="1">
                  <c:v>0.53311848097546644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B9-4EFB-8E3A-A17B192469C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1891B6-8AD3-4B5E-910D-D70BBC22F6C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D5740A-1B99-4153-9C04-89CF9DC9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2T00:04:10.0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FE572D-0ECF-451C-92E5-AC5A4268AC8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528779-1476-43BA-B71B-774DBA5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DE030F-28ED-BC32-74A7-DFFC8A7DE810}"/>
              </a:ext>
            </a:extLst>
          </p:cNvPr>
          <p:cNvSpPr/>
          <p:nvPr userDrawn="1"/>
        </p:nvSpPr>
        <p:spPr>
          <a:xfrm>
            <a:off x="0" y="0"/>
            <a:ext cx="12192000" cy="5452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8D7A9D2-0EA2-DBA6-469A-2DDE0008FA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54522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F92221-457A-0A35-1F50-1A4EA52F2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0A49E-E855-019F-3708-F0FDE5137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562" y="1532341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52A5F-9CEB-A04E-22FA-AA0C079E1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562" y="4053384"/>
            <a:ext cx="9144000" cy="7438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4EF1F-0A5B-1665-0A13-16738F0FEF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1200" y="5943600"/>
            <a:ext cx="2405710" cy="457200"/>
          </a:xfrm>
          <a:prstGeom prst="rect">
            <a:avLst/>
          </a:prstGeom>
        </p:spPr>
      </p:pic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EB8B27BE-AD66-1790-5967-58469BB0D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49" y="5760720"/>
            <a:ext cx="288663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4A78-D20F-B566-C06F-4761131F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67C72-B711-4F8C-4AAA-2890A1A3D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B16F1-D301-6AE7-EDAD-A6E598E0C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1CBCD2-4B75-D6C8-76E5-3E38EA791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05908-144E-85BE-5C79-81819F582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8400" y="6309360"/>
            <a:ext cx="1924568" cy="365760"/>
          </a:xfrm>
          <a:prstGeom prst="rect">
            <a:avLst/>
          </a:prstGeom>
        </p:spPr>
      </p:pic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63C3D4EF-0356-2CE4-0EC7-17A776AF48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6169439"/>
            <a:ext cx="24742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1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C40C-AAB9-8944-F1F7-6CEC9467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38CAB-498A-DFCD-B7C1-04445CF61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24A4C-1123-C8FE-3582-CB5A52E79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B60B3-AD70-0D83-5575-31C93B7EB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F3444-0E51-272A-9C87-34830812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40DE02-033F-0071-F9A8-0CB6B6B4E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C8A32-10F5-DF6A-356F-764400A933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8400" y="6309360"/>
            <a:ext cx="1924568" cy="365760"/>
          </a:xfrm>
          <a:prstGeom prst="rect">
            <a:avLst/>
          </a:prstGeom>
        </p:spPr>
      </p:pic>
      <p:pic>
        <p:nvPicPr>
          <p:cNvPr id="8" name="Picture 2" descr="Home">
            <a:extLst>
              <a:ext uri="{FF2B5EF4-FFF2-40B4-BE49-F238E27FC236}">
                <a16:creationId xmlns:a16="http://schemas.microsoft.com/office/drawing/2014/main" id="{E5213379-14A7-4538-9D50-B2D7D0592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6169439"/>
            <a:ext cx="24742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52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B60B3-AD70-0D83-5575-31C93B7EBA9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1690688"/>
            <a:ext cx="2678373" cy="1253107"/>
          </a:xfrm>
        </p:spPr>
        <p:txBody>
          <a:bodyPr anchor="t" anchorCtr="0"/>
          <a:lstStyle>
            <a:lvl1pPr marL="0" indent="0">
              <a:buNone/>
              <a:defRPr sz="9600" b="1" spc="-30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40DE02-033F-0071-F9A8-0CB6B6B4E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B724C30C-48C0-FAD2-80DA-78487AB5B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By the Numbers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AFA55B6-B9C1-7DDD-A7E1-BB9C5067E7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94C414-73AB-4ACE-882B-B864DFB41B2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5CC8C2-A8DD-57D8-B81A-A0442C129A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3008621"/>
            <a:ext cx="2678373" cy="132454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65193C3-FCDB-CAF4-328F-17ECBFEA9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0838" y="1690688"/>
            <a:ext cx="2678373" cy="1253107"/>
          </a:xfrm>
        </p:spPr>
        <p:txBody>
          <a:bodyPr anchor="t" anchorCtr="0"/>
          <a:lstStyle>
            <a:lvl1pPr marL="0" indent="0">
              <a:buNone/>
              <a:defRPr sz="9600" b="1" spc="-30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123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5747AC59-0DCD-D5E2-2492-127091A8AF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0838" y="3008621"/>
            <a:ext cx="2678373" cy="132454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DDA61F-87C3-DDE5-B303-11FC2428F6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23476" y="1690688"/>
            <a:ext cx="2678373" cy="1253107"/>
          </a:xfrm>
        </p:spPr>
        <p:txBody>
          <a:bodyPr anchor="t" anchorCtr="0"/>
          <a:lstStyle>
            <a:lvl1pPr marL="0" indent="0">
              <a:buNone/>
              <a:defRPr sz="9600" b="1" spc="-30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123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7E43EBF3-EBAF-CFE8-73E6-DEBF66DF38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23476" y="3008621"/>
            <a:ext cx="2678373" cy="132454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C9B00-6995-8405-6536-F268282BE8F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070A411-E38E-C471-FD56-6406FFDA19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B60B3-AD70-0D83-5575-31C93B7EBA9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1690688"/>
            <a:ext cx="2678373" cy="1253107"/>
          </a:xfrm>
        </p:spPr>
        <p:txBody>
          <a:bodyPr anchor="t" anchorCtr="0"/>
          <a:lstStyle>
            <a:lvl1pPr marL="0" indent="0">
              <a:buNone/>
              <a:defRPr sz="9600" b="1" spc="-300">
                <a:ln w="28575">
                  <a:solidFill>
                    <a:schemeClr val="accent2"/>
                  </a:solidFill>
                </a:ln>
                <a:noFill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40DE02-033F-0071-F9A8-0CB6B6B4E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B724C30C-48C0-FAD2-80DA-78487AB5B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By the Numbers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AFA55B6-B9C1-7DDD-A7E1-BB9C5067E7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94C414-73AB-4ACE-882B-B864DFB41B2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5CC8C2-A8DD-57D8-B81A-A0442C129A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3008621"/>
            <a:ext cx="2678373" cy="132454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65193C3-FCDB-CAF4-328F-17ECBFEA9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0838" y="1690688"/>
            <a:ext cx="2678373" cy="1253107"/>
          </a:xfrm>
        </p:spPr>
        <p:txBody>
          <a:bodyPr anchor="t" anchorCtr="0"/>
          <a:lstStyle>
            <a:lvl1pPr marL="0" indent="0">
              <a:buNone/>
              <a:defRPr sz="9600" b="1" spc="-300">
                <a:ln w="28575">
                  <a:solidFill>
                    <a:schemeClr val="accent2"/>
                  </a:solidFill>
                </a:ln>
                <a:noFill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123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5747AC59-0DCD-D5E2-2492-127091A8AF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0838" y="3008621"/>
            <a:ext cx="2678373" cy="132454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DDA61F-87C3-DDE5-B303-11FC2428F6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23476" y="1690688"/>
            <a:ext cx="2678373" cy="1253107"/>
          </a:xfrm>
        </p:spPr>
        <p:txBody>
          <a:bodyPr anchor="t" anchorCtr="0"/>
          <a:lstStyle>
            <a:lvl1pPr marL="0" indent="0">
              <a:buNone/>
              <a:defRPr sz="9600" b="1" spc="-300">
                <a:ln w="28575">
                  <a:solidFill>
                    <a:schemeClr val="accent2"/>
                  </a:solidFill>
                </a:ln>
                <a:noFill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123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7E43EBF3-EBAF-CFE8-73E6-DEBF66DF38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23476" y="3008621"/>
            <a:ext cx="2678373" cy="132454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37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559E02-DD3B-A5CA-343E-8707D9E695A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E3C72-0DD6-98FC-FA33-ECD0D874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36" y="2085045"/>
            <a:ext cx="9636527" cy="2852737"/>
          </a:xfrm>
        </p:spPr>
        <p:txBody>
          <a:bodyPr anchor="t" anchorCtr="0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1E0CB-8FE1-2BBC-C400-7A9A5FB7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7736" y="5203611"/>
            <a:ext cx="9636527" cy="47385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51810-DF0A-90AB-986E-474941BEC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E3D0C16-B3C2-B093-B27A-2A352145E1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37" y="702367"/>
            <a:ext cx="1158388" cy="11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3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9DA0-44E4-101E-A161-565B52AA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FCC2E-2306-1AC5-B6ED-42110C79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6952AC-8031-7965-BA92-A39AE65CB3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8400" y="6309360"/>
            <a:ext cx="1924568" cy="365760"/>
          </a:xfrm>
          <a:prstGeom prst="rect">
            <a:avLst/>
          </a:prstGeom>
        </p:spPr>
      </p:pic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D574CD69-C143-A18A-997B-20342712D9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6169439"/>
            <a:ext cx="24742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9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CD18E-D5B8-0A37-CDC3-2B366D878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8400" y="6309360"/>
            <a:ext cx="1924568" cy="365760"/>
          </a:xfrm>
          <a:prstGeom prst="rect">
            <a:avLst/>
          </a:prstGeom>
        </p:spPr>
      </p:pic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36F3E15D-650B-8E64-0931-4A18D29D26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6169439"/>
            <a:ext cx="24742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2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295C-F61D-0EDE-7056-69E73B42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B6CCC-DB7C-3E99-EA2A-FFF6FBEA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772CA-AEDD-4B84-855F-B759CC015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9FCE8-85DA-1064-E2CB-D5181115C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9E2442-208C-B97C-4AE5-17A9C21371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8400" y="6309360"/>
            <a:ext cx="1924568" cy="365760"/>
          </a:xfrm>
          <a:prstGeom prst="rect">
            <a:avLst/>
          </a:prstGeom>
        </p:spPr>
      </p:pic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E0735EBC-6A5C-7D3F-51E8-2D3A7B7610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6169439"/>
            <a:ext cx="24742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43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DE030F-28ED-BC32-74A7-DFFC8A7DE8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8D7A9D2-0EA2-DBA6-469A-2DDE0008FA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F92221-457A-0A35-1F50-1A4EA52F2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0A49E-E855-019F-3708-F0FDE5137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562" y="1532341"/>
            <a:ext cx="1054062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52A5F-9CEB-A04E-22FA-AA0C079E1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562" y="4053384"/>
            <a:ext cx="10540620" cy="118735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DAC2A-89B8-BD74-7426-5CEDE2D1EF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8259" y="5953967"/>
            <a:ext cx="2524133" cy="4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1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9811-C008-59D7-8155-EF9A0025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32A19-001E-ED77-74F0-C5B70B780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22315-775F-F99A-12AA-8620BBC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84CC-A1A8-4438-999E-3343CADB3C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3F1CA-4F70-1EF8-2A11-EA93D760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D2B04-9F9F-E7F8-BFE5-88A17A9C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C414-73AB-4ACE-882B-B864DFB41B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30905-E73F-E95B-D469-EBBA0AD4D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5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Phot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DE030F-28ED-BC32-74A7-DFFC8A7DE8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8D7A9D2-0EA2-DBA6-469A-2DDE0008FA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F92221-457A-0A35-1F50-1A4EA52F2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0A49E-E855-019F-3708-F0FDE5137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562" y="1532341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52A5F-9CEB-A04E-22FA-AA0C079E1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562" y="4053384"/>
            <a:ext cx="9144000" cy="7438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DAC2A-89B8-BD74-7426-5CEDE2D1EF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8259" y="5953967"/>
            <a:ext cx="2524133" cy="4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03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2797F-071B-E77C-8D14-82DC5CBF5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4BBCE-CEA7-CE7D-7CFD-2497F979E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2294-A607-A24D-5F95-672FADC7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84CC-A1A8-4438-999E-3343CADB3C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68F5-D840-7E02-F830-CA6CDEEA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7E3EF-6E98-F71B-400B-00FAFC17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C414-73AB-4ACE-882B-B864DFB41B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E16AA-62B1-83F3-D302-0223CD924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Col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4E5DBF-B9A0-9747-B634-7429924D4F80}"/>
              </a:ext>
            </a:extLst>
          </p:cNvPr>
          <p:cNvSpPr/>
          <p:nvPr userDrawn="1"/>
        </p:nvSpPr>
        <p:spPr>
          <a:xfrm>
            <a:off x="0" y="3428998"/>
            <a:ext cx="12191999" cy="342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19DC8B1-9890-F931-6629-DAFA6496C5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0A49E-E855-019F-3708-F0FDE5137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379" y="3821373"/>
            <a:ext cx="7449403" cy="1707212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52A5F-9CEB-A04E-22FA-AA0C079E1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379" y="5620660"/>
            <a:ext cx="7449403" cy="8130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DAF559-5ED9-F583-016C-A84F62FBD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742A26-3AA7-7565-14C1-294FEC50B8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8259" y="5953967"/>
            <a:ext cx="2524133" cy="4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ull Col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4E5DBF-B9A0-9747-B634-7429924D4F80}"/>
              </a:ext>
            </a:extLst>
          </p:cNvPr>
          <p:cNvSpPr/>
          <p:nvPr userDrawn="1"/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19DC8B1-9890-F931-6629-DAFA6496C5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-4"/>
            <a:ext cx="6096000" cy="685800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0A49E-E855-019F-3708-F0FDE5137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28" y="948519"/>
            <a:ext cx="4551526" cy="3153579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52A5F-9CEB-A04E-22FA-AA0C079E1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627" y="4194172"/>
            <a:ext cx="4551527" cy="11352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DAF559-5ED9-F583-016C-A84F62FBD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8DE8C0-F9B9-A6C9-2D9F-D68AC5688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541" y="5953967"/>
            <a:ext cx="2524133" cy="4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F979-BA02-915B-086D-F615A0B5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0892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04614-A9F8-308E-21CB-89471E6D8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203"/>
            <a:ext cx="10515600" cy="4518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95F3D-4EC1-316D-8BD9-851CD6EF9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DD091-CBDE-9DB0-5473-7011E46720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8400" y="6309360"/>
            <a:ext cx="1924568" cy="365760"/>
          </a:xfrm>
          <a:prstGeom prst="rect">
            <a:avLst/>
          </a:prstGeom>
        </p:spPr>
      </p:pic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248A1736-3050-7C3C-CCF7-24AEF523FC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6169439"/>
            <a:ext cx="24742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t 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4B70-55F0-3648-DD8B-BA40BF34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2388"/>
            <a:ext cx="4551078" cy="1972102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B77EC-29A0-B1A3-A2AC-5925AF1EF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73A1C-DAE1-939E-4763-4B8725C95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0967"/>
            <a:ext cx="4551078" cy="307802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5DD76-E007-C33E-4179-22BDF41E2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782ACD-DAA6-2DC1-3447-B7B7829AB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8400" y="6309360"/>
            <a:ext cx="1924568" cy="365760"/>
          </a:xfrm>
          <a:prstGeom prst="rect">
            <a:avLst/>
          </a:prstGeom>
        </p:spPr>
      </p:pic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DA221329-D58C-4D59-B76F-C778061B29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6169439"/>
            <a:ext cx="24742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3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t 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B77EC-29A0-B1A3-A2AC-5925AF1EF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C4B70-55F0-3648-DD8B-BA40BF34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698" y="682388"/>
            <a:ext cx="4551078" cy="1999397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73A1C-DAE1-939E-4763-4B8725C95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0698" y="2825086"/>
            <a:ext cx="4551078" cy="304390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5DD76-E007-C33E-4179-22BDF41E2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ACB58-AE5D-2904-B8C3-910592D74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8400" y="6309360"/>
            <a:ext cx="1924568" cy="365760"/>
          </a:xfrm>
          <a:prstGeom prst="rect">
            <a:avLst/>
          </a:prstGeom>
        </p:spPr>
      </p:pic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CC6FC435-273A-539B-8121-EC2CD8DD0F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6169439"/>
            <a:ext cx="24742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559E02-DD3B-A5CA-343E-8707D9E695A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E3C72-0DD6-98FC-FA33-ECD0D874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1E0CB-8FE1-2BBC-C400-7A9A5FB7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51810-DF0A-90AB-986E-474941BEC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Blu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559E02-DD3B-A5CA-343E-8707D9E695A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255D36-20EF-A6C5-9B45-AD2516AD6F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E3C72-0DD6-98FC-FA33-ECD0D874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0"/>
            <a:ext cx="10515600" cy="904875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1E0CB-8FE1-2BBC-C400-7A9A5FB7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51810-DF0A-90AB-986E-474941BEC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6" r="16703" b="1792"/>
          <a:stretch/>
        </p:blipFill>
        <p:spPr>
          <a:xfrm>
            <a:off x="0" y="-1"/>
            <a:ext cx="1739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2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D9A9E4-5E31-7E01-41B0-4FBD053E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A4B5E-8015-CFCC-FDFC-6F9873C3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5E75-F23E-C9F1-52EB-27484A6C4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84CC-A1A8-4438-999E-3343CADB3C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FC368-F09D-6068-2E7B-ECE024FC6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12C30-683A-C02E-983D-8F33140D5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C414-73AB-4ACE-882B-B864DFB4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3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66" r:id="rId4"/>
    <p:sldLayoutId id="2147483650" r:id="rId5"/>
    <p:sldLayoutId id="2147483657" r:id="rId6"/>
    <p:sldLayoutId id="2147483665" r:id="rId7"/>
    <p:sldLayoutId id="2147483651" r:id="rId8"/>
    <p:sldLayoutId id="2147483660" r:id="rId9"/>
    <p:sldLayoutId id="2147483652" r:id="rId10"/>
    <p:sldLayoutId id="2147483653" r:id="rId11"/>
    <p:sldLayoutId id="2147483664" r:id="rId12"/>
    <p:sldLayoutId id="2147483668" r:id="rId13"/>
    <p:sldLayoutId id="2147483663" r:id="rId14"/>
    <p:sldLayoutId id="2147483654" r:id="rId15"/>
    <p:sldLayoutId id="2147483655" r:id="rId16"/>
    <p:sldLayoutId id="2147483656" r:id="rId17"/>
    <p:sldLayoutId id="214748366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88494FF-8BFB-9D51-98C7-36AB7BD8A0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6465" b="1646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FEE7AD-A11A-B003-DBC2-82F16254B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Midwest City Stormwater Utility Fee Update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23B1C6-7F2B-6170-8243-B5509D425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26, 2024</a:t>
            </a:r>
          </a:p>
        </p:txBody>
      </p:sp>
    </p:spTree>
    <p:extLst>
      <p:ext uri="{BB962C8B-B14F-4D97-AF65-F5344CB8AC3E}">
        <p14:creationId xmlns:p14="http://schemas.microsoft.com/office/powerpoint/2010/main" val="119187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FA8872-8E39-47D5-DA2E-B6AB052E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5D91"/>
                </a:solidFill>
              </a:rPr>
              <a:t>Example 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9AFC71-B66F-7743-43E9-03846B0EB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11027"/>
              </p:ext>
            </p:extLst>
          </p:nvPr>
        </p:nvGraphicFramePr>
        <p:xfrm>
          <a:off x="5135683" y="2303138"/>
          <a:ext cx="3121212" cy="73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0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667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18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$ 20.86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551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65A886-DA92-E219-F3B0-A3EE9EEAC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71928"/>
              </p:ext>
            </p:extLst>
          </p:nvPr>
        </p:nvGraphicFramePr>
        <p:xfrm>
          <a:off x="8698984" y="2303138"/>
          <a:ext cx="312121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21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90999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$532.40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1F3C89C-4D32-2A7F-E081-4B5A0B831D3B}"/>
              </a:ext>
            </a:extLst>
          </p:cNvPr>
          <p:cNvSpPr txBox="1"/>
          <p:nvPr/>
        </p:nvSpPr>
        <p:spPr>
          <a:xfrm>
            <a:off x="5243670" y="1642163"/>
            <a:ext cx="285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</a:t>
            </a:r>
          </a:p>
          <a:p>
            <a:pPr algn="ctr"/>
            <a:r>
              <a:rPr lang="en-US" dirty="0"/>
              <a:t>Monthly Fee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1CCFD-CFA2-450C-FD52-0AF43F66C9C3}"/>
              </a:ext>
            </a:extLst>
          </p:cNvPr>
          <p:cNvSpPr txBox="1"/>
          <p:nvPr/>
        </p:nvSpPr>
        <p:spPr>
          <a:xfrm>
            <a:off x="9078862" y="1647607"/>
            <a:ext cx="245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Proposed</a:t>
            </a:r>
          </a:p>
          <a:p>
            <a:pPr algn="ctr"/>
            <a:r>
              <a:rPr lang="en-US" dirty="0"/>
              <a:t>Monthly Fee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BDF43E1-9CA6-580C-9683-A9E293F49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47857"/>
              </p:ext>
            </p:extLst>
          </p:nvPr>
        </p:nvGraphicFramePr>
        <p:xfrm>
          <a:off x="5135683" y="3424788"/>
          <a:ext cx="6682230" cy="162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83">
                  <a:extLst>
                    <a:ext uri="{9D8B030D-6E8A-4147-A177-3AD203B41FA5}">
                      <a16:colId xmlns:a16="http://schemas.microsoft.com/office/drawing/2014/main" val="3518606050"/>
                    </a:ext>
                  </a:extLst>
                </a:gridCol>
                <a:gridCol w="2572971">
                  <a:extLst>
                    <a:ext uri="{9D8B030D-6E8A-4147-A177-3AD203B41FA5}">
                      <a16:colId xmlns:a16="http://schemas.microsoft.com/office/drawing/2014/main" val="3112895962"/>
                    </a:ext>
                  </a:extLst>
                </a:gridCol>
                <a:gridCol w="1088038">
                  <a:extLst>
                    <a:ext uri="{9D8B030D-6E8A-4147-A177-3AD203B41FA5}">
                      <a16:colId xmlns:a16="http://schemas.microsoft.com/office/drawing/2014/main" val="3056329941"/>
                    </a:ext>
                  </a:extLst>
                </a:gridCol>
                <a:gridCol w="1492838">
                  <a:extLst>
                    <a:ext uri="{9D8B030D-6E8A-4147-A177-3AD203B41FA5}">
                      <a16:colId xmlns:a16="http://schemas.microsoft.com/office/drawing/2014/main" val="2821225172"/>
                    </a:ext>
                  </a:extLst>
                </a:gridCol>
              </a:tblGrid>
              <a:tr h="5109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Benchmark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Stormwater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Total ESU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Edmond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ESU = 4,680 sq ft = 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$432.00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321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Broken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2,600 sq ft = $8.89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$2,151.38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479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2,650 sq ft = $10.63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$2,529.94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20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CF76F1D-26EF-D708-507F-6125A8C90F8A}"/>
              </a:ext>
            </a:extLst>
          </p:cNvPr>
          <p:cNvSpPr txBox="1"/>
          <p:nvPr/>
        </p:nvSpPr>
        <p:spPr>
          <a:xfrm>
            <a:off x="5111376" y="5120399"/>
            <a:ext cx="312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*Based on 628,316 sf of 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092"/>
          <a:stretch/>
        </p:blipFill>
        <p:spPr>
          <a:xfrm>
            <a:off x="584622" y="1864196"/>
            <a:ext cx="4069970" cy="44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8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FA8872-8E39-47D5-DA2E-B6AB052E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15D91"/>
                </a:solidFill>
              </a:rPr>
              <a:t>Example 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68DAC5-3A26-350D-1016-6C11E697B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55733"/>
              </p:ext>
            </p:extLst>
          </p:nvPr>
        </p:nvGraphicFramePr>
        <p:xfrm>
          <a:off x="4408275" y="2243284"/>
          <a:ext cx="3815367" cy="10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900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647467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85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$1.20 (Per Unit) X 96 (Total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  115.20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CF05F4-893D-E6BF-4EA8-BCE006E5A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16783"/>
              </p:ext>
            </p:extLst>
          </p:nvPr>
        </p:nvGraphicFramePr>
        <p:xfrm>
          <a:off x="8454979" y="2236631"/>
          <a:ext cx="3316440" cy="10346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697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2029464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6689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$ 106.48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pic>
        <p:nvPicPr>
          <p:cNvPr id="7" name="Picture 6" descr="A map of a building&#10;&#10;Description automatically generated">
            <a:extLst>
              <a:ext uri="{FF2B5EF4-FFF2-40B4-BE49-F238E27FC236}">
                <a16:creationId xmlns:a16="http://schemas.microsoft.com/office/drawing/2014/main" id="{5BC60943-1965-A37E-F7C2-6E244CD47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14" y="1639263"/>
            <a:ext cx="1766971" cy="475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B7472-D207-A6C4-51C1-866C4CE2E23A}"/>
              </a:ext>
            </a:extLst>
          </p:cNvPr>
          <p:cNvSpPr txBox="1"/>
          <p:nvPr/>
        </p:nvSpPr>
        <p:spPr>
          <a:xfrm>
            <a:off x="4406881" y="1590300"/>
            <a:ext cx="345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</a:t>
            </a:r>
          </a:p>
          <a:p>
            <a:pPr algn="ctr"/>
            <a:r>
              <a:rPr lang="en-US" dirty="0"/>
              <a:t>Monthly Fee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E8663-838C-273A-661F-0A05CC8B51E1}"/>
              </a:ext>
            </a:extLst>
          </p:cNvPr>
          <p:cNvSpPr txBox="1"/>
          <p:nvPr/>
        </p:nvSpPr>
        <p:spPr>
          <a:xfrm>
            <a:off x="8950169" y="1590300"/>
            <a:ext cx="245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Proposed</a:t>
            </a:r>
          </a:p>
          <a:p>
            <a:pPr algn="ctr"/>
            <a:r>
              <a:rPr lang="en-US" dirty="0"/>
              <a:t>Monthly Fee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DF43E1-9CA6-580C-9683-A9E293F49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55663"/>
              </p:ext>
            </p:extLst>
          </p:nvPr>
        </p:nvGraphicFramePr>
        <p:xfrm>
          <a:off x="4723785" y="3747908"/>
          <a:ext cx="6682230" cy="162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83">
                  <a:extLst>
                    <a:ext uri="{9D8B030D-6E8A-4147-A177-3AD203B41FA5}">
                      <a16:colId xmlns:a16="http://schemas.microsoft.com/office/drawing/2014/main" val="3518606050"/>
                    </a:ext>
                  </a:extLst>
                </a:gridCol>
                <a:gridCol w="2572971">
                  <a:extLst>
                    <a:ext uri="{9D8B030D-6E8A-4147-A177-3AD203B41FA5}">
                      <a16:colId xmlns:a16="http://schemas.microsoft.com/office/drawing/2014/main" val="3112895962"/>
                    </a:ext>
                  </a:extLst>
                </a:gridCol>
                <a:gridCol w="1088038">
                  <a:extLst>
                    <a:ext uri="{9D8B030D-6E8A-4147-A177-3AD203B41FA5}">
                      <a16:colId xmlns:a16="http://schemas.microsoft.com/office/drawing/2014/main" val="3056329941"/>
                    </a:ext>
                  </a:extLst>
                </a:gridCol>
                <a:gridCol w="1492838">
                  <a:extLst>
                    <a:ext uri="{9D8B030D-6E8A-4147-A177-3AD203B41FA5}">
                      <a16:colId xmlns:a16="http://schemas.microsoft.com/office/drawing/2014/main" val="2821225172"/>
                    </a:ext>
                  </a:extLst>
                </a:gridCol>
              </a:tblGrid>
              <a:tr h="5109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Benchmark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Stormwater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Total ESU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Edmond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ESU = 4,680 sq ft = 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$81.00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321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Broken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2,600 sq ft = $8.89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$426.72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479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2,650 sq ft = $10.63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$499.61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205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F76F1D-26EF-D708-507F-6125A8C90F8A}"/>
              </a:ext>
            </a:extLst>
          </p:cNvPr>
          <p:cNvSpPr txBox="1"/>
          <p:nvPr/>
        </p:nvSpPr>
        <p:spPr>
          <a:xfrm>
            <a:off x="4651226" y="5473233"/>
            <a:ext cx="312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*Based on 123,731 sf of IA</a:t>
            </a:r>
          </a:p>
        </p:txBody>
      </p:sp>
    </p:spTree>
    <p:extLst>
      <p:ext uri="{BB962C8B-B14F-4D97-AF65-F5344CB8AC3E}">
        <p14:creationId xmlns:p14="http://schemas.microsoft.com/office/powerpoint/2010/main" val="338362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FA8872-8E39-47D5-DA2E-B6AB052E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5D91"/>
                </a:solidFill>
              </a:rPr>
              <a:t>Example 5</a:t>
            </a:r>
          </a:p>
        </p:txBody>
      </p:sp>
      <p:pic>
        <p:nvPicPr>
          <p:cNvPr id="7" name="Picture 6" descr="A aerial view of a large building&#10;&#10;Description automatically generated">
            <a:extLst>
              <a:ext uri="{FF2B5EF4-FFF2-40B4-BE49-F238E27FC236}">
                <a16:creationId xmlns:a16="http://schemas.microsoft.com/office/drawing/2014/main" id="{D8001BF0-DF5C-8635-2FEB-F24F83550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40" y="1751935"/>
            <a:ext cx="3856348" cy="4346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B4C29B-DC4E-DD73-E236-C84499DE0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17180"/>
              </p:ext>
            </p:extLst>
          </p:nvPr>
        </p:nvGraphicFramePr>
        <p:xfrm>
          <a:off x="5321843" y="2144631"/>
          <a:ext cx="312121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0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625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$ 7.86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A921D-8594-99E3-01DA-05917A3C3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623751"/>
              </p:ext>
            </p:extLst>
          </p:nvPr>
        </p:nvGraphicFramePr>
        <p:xfrm>
          <a:off x="8700279" y="2139551"/>
          <a:ext cx="312121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21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90999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$677.60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BBD89B-3F09-0125-976C-FCF92F081726}"/>
              </a:ext>
            </a:extLst>
          </p:cNvPr>
          <p:cNvSpPr txBox="1"/>
          <p:nvPr/>
        </p:nvSpPr>
        <p:spPr>
          <a:xfrm>
            <a:off x="5431833" y="1395724"/>
            <a:ext cx="285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</a:t>
            </a:r>
          </a:p>
          <a:p>
            <a:pPr algn="ctr"/>
            <a:r>
              <a:rPr lang="en-US" dirty="0"/>
              <a:t>Monthly Fee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BEF368-040D-4930-5D8D-73DA8E61955E}"/>
              </a:ext>
            </a:extLst>
          </p:cNvPr>
          <p:cNvSpPr txBox="1"/>
          <p:nvPr/>
        </p:nvSpPr>
        <p:spPr>
          <a:xfrm>
            <a:off x="9032962" y="1390073"/>
            <a:ext cx="245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Proposed</a:t>
            </a:r>
          </a:p>
          <a:p>
            <a:pPr algn="ctr"/>
            <a:r>
              <a:rPr lang="en-US" dirty="0"/>
              <a:t>Monthly Fee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DF43E1-9CA6-580C-9683-A9E293F49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56172"/>
              </p:ext>
            </p:extLst>
          </p:nvPr>
        </p:nvGraphicFramePr>
        <p:xfrm>
          <a:off x="5279008" y="3507838"/>
          <a:ext cx="6682230" cy="1417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83">
                  <a:extLst>
                    <a:ext uri="{9D8B030D-6E8A-4147-A177-3AD203B41FA5}">
                      <a16:colId xmlns:a16="http://schemas.microsoft.com/office/drawing/2014/main" val="3518606050"/>
                    </a:ext>
                  </a:extLst>
                </a:gridCol>
                <a:gridCol w="2572971">
                  <a:extLst>
                    <a:ext uri="{9D8B030D-6E8A-4147-A177-3AD203B41FA5}">
                      <a16:colId xmlns:a16="http://schemas.microsoft.com/office/drawing/2014/main" val="3112895962"/>
                    </a:ext>
                  </a:extLst>
                </a:gridCol>
                <a:gridCol w="1088038">
                  <a:extLst>
                    <a:ext uri="{9D8B030D-6E8A-4147-A177-3AD203B41FA5}">
                      <a16:colId xmlns:a16="http://schemas.microsoft.com/office/drawing/2014/main" val="3056329941"/>
                    </a:ext>
                  </a:extLst>
                </a:gridCol>
                <a:gridCol w="1492838">
                  <a:extLst>
                    <a:ext uri="{9D8B030D-6E8A-4147-A177-3AD203B41FA5}">
                      <a16:colId xmlns:a16="http://schemas.microsoft.com/office/drawing/2014/main" val="28212251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Benchmark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Stormwater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Total ESU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Edmond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ESU = 4,680 sq ft = 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$513.00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321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Broken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2,600 sq ft = $8.89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$2,738.12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479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2,650 sq ft = $10.63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$3,210.26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205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CF76F1D-26EF-D708-507F-6125A8C90F8A}"/>
              </a:ext>
            </a:extLst>
          </p:cNvPr>
          <p:cNvSpPr txBox="1"/>
          <p:nvPr/>
        </p:nvSpPr>
        <p:spPr>
          <a:xfrm>
            <a:off x="5229628" y="4970908"/>
            <a:ext cx="312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*Based on 799,082 sf of IA</a:t>
            </a:r>
          </a:p>
        </p:txBody>
      </p:sp>
    </p:spTree>
    <p:extLst>
      <p:ext uri="{BB962C8B-B14F-4D97-AF65-F5344CB8AC3E}">
        <p14:creationId xmlns:p14="http://schemas.microsoft.com/office/powerpoint/2010/main" val="132339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FA8872-8E39-47D5-DA2E-B6AB052E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5D91"/>
                </a:solidFill>
              </a:rPr>
              <a:t>Example 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88B585-79DF-1924-A5B6-4736F857A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45494"/>
              </p:ext>
            </p:extLst>
          </p:nvPr>
        </p:nvGraphicFramePr>
        <p:xfrm>
          <a:off x="4940894" y="2103614"/>
          <a:ext cx="3121212" cy="75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0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804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  7.86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5B7159-BDFE-BCA1-C4B4-510D410A1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1317"/>
              </p:ext>
            </p:extLst>
          </p:nvPr>
        </p:nvGraphicFramePr>
        <p:xfrm>
          <a:off x="8406633" y="2103614"/>
          <a:ext cx="312121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21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90999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pic>
        <p:nvPicPr>
          <p:cNvPr id="9" name="Picture 8" descr="A aerial view of a building&#10;&#10;Description automatically generated">
            <a:extLst>
              <a:ext uri="{FF2B5EF4-FFF2-40B4-BE49-F238E27FC236}">
                <a16:creationId xmlns:a16="http://schemas.microsoft.com/office/drawing/2014/main" id="{E489A320-2DCD-0735-2DC2-D877D5E9E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17" y="1569448"/>
            <a:ext cx="2954431" cy="4590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636B7-E1DA-3EDB-E13A-E5845ACFFB59}"/>
              </a:ext>
            </a:extLst>
          </p:cNvPr>
          <p:cNvSpPr txBox="1"/>
          <p:nvPr/>
        </p:nvSpPr>
        <p:spPr>
          <a:xfrm>
            <a:off x="4940894" y="1317464"/>
            <a:ext cx="285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</a:t>
            </a:r>
          </a:p>
          <a:p>
            <a:pPr algn="ctr"/>
            <a:r>
              <a:rPr lang="en-US" dirty="0"/>
              <a:t>Monthly Fee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784C6-2092-8C7F-572F-1D948DC255CF}"/>
              </a:ext>
            </a:extLst>
          </p:cNvPr>
          <p:cNvSpPr txBox="1"/>
          <p:nvPr/>
        </p:nvSpPr>
        <p:spPr>
          <a:xfrm>
            <a:off x="8739316" y="1317135"/>
            <a:ext cx="245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Proposed</a:t>
            </a:r>
          </a:p>
          <a:p>
            <a:pPr algn="ctr"/>
            <a:r>
              <a:rPr lang="en-US" dirty="0"/>
              <a:t>Monthly Fee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DF43E1-9CA6-580C-9683-A9E293F49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72988"/>
              </p:ext>
            </p:extLst>
          </p:nvPr>
        </p:nvGraphicFramePr>
        <p:xfrm>
          <a:off x="4940894" y="3444944"/>
          <a:ext cx="6682230" cy="162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83">
                  <a:extLst>
                    <a:ext uri="{9D8B030D-6E8A-4147-A177-3AD203B41FA5}">
                      <a16:colId xmlns:a16="http://schemas.microsoft.com/office/drawing/2014/main" val="3518606050"/>
                    </a:ext>
                  </a:extLst>
                </a:gridCol>
                <a:gridCol w="2572971">
                  <a:extLst>
                    <a:ext uri="{9D8B030D-6E8A-4147-A177-3AD203B41FA5}">
                      <a16:colId xmlns:a16="http://schemas.microsoft.com/office/drawing/2014/main" val="3112895962"/>
                    </a:ext>
                  </a:extLst>
                </a:gridCol>
                <a:gridCol w="1088038">
                  <a:extLst>
                    <a:ext uri="{9D8B030D-6E8A-4147-A177-3AD203B41FA5}">
                      <a16:colId xmlns:a16="http://schemas.microsoft.com/office/drawing/2014/main" val="3056329941"/>
                    </a:ext>
                  </a:extLst>
                </a:gridCol>
                <a:gridCol w="1492838">
                  <a:extLst>
                    <a:ext uri="{9D8B030D-6E8A-4147-A177-3AD203B41FA5}">
                      <a16:colId xmlns:a16="http://schemas.microsoft.com/office/drawing/2014/main" val="2821225172"/>
                    </a:ext>
                  </a:extLst>
                </a:gridCol>
              </a:tblGrid>
              <a:tr h="5109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Benchmark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Stormwater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Total ESU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Edmond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ESU = 4,680 sq ft = 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321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Broken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2,600 sq ft = $8.89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$186.69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479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2,650 sq ft = $10.63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$223.23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205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CF76F1D-26EF-D708-507F-6125A8C90F8A}"/>
              </a:ext>
            </a:extLst>
          </p:cNvPr>
          <p:cNvSpPr txBox="1"/>
          <p:nvPr/>
        </p:nvSpPr>
        <p:spPr>
          <a:xfrm>
            <a:off x="4940895" y="5130643"/>
            <a:ext cx="312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*Based on 53,558 sf of IA</a:t>
            </a:r>
          </a:p>
        </p:txBody>
      </p:sp>
    </p:spTree>
    <p:extLst>
      <p:ext uri="{BB962C8B-B14F-4D97-AF65-F5344CB8AC3E}">
        <p14:creationId xmlns:p14="http://schemas.microsoft.com/office/powerpoint/2010/main" val="278048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FA8872-8E39-47D5-DA2E-B6AB052E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66" y="307813"/>
            <a:ext cx="10515600" cy="1009651"/>
          </a:xfrm>
        </p:spPr>
        <p:txBody>
          <a:bodyPr/>
          <a:lstStyle/>
          <a:p>
            <a:r>
              <a:rPr lang="en-US" dirty="0">
                <a:solidFill>
                  <a:srgbClr val="015D91"/>
                </a:solidFill>
              </a:rPr>
              <a:t>Example 7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88B585-79DF-1924-A5B6-4736F857A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93051"/>
              </p:ext>
            </p:extLst>
          </p:nvPr>
        </p:nvGraphicFramePr>
        <p:xfrm>
          <a:off x="4940894" y="2103614"/>
          <a:ext cx="312121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332">
                  <a:extLst>
                    <a:ext uri="{9D8B030D-6E8A-4147-A177-3AD203B41FA5}">
                      <a16:colId xmlns:a16="http://schemas.microsoft.com/office/drawing/2014/main" val="1424858657"/>
                    </a:ext>
                  </a:extLst>
                </a:gridCol>
                <a:gridCol w="927332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266548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8049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$39.30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4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7108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5B7159-BDFE-BCA1-C4B4-510D410A1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94227"/>
              </p:ext>
            </p:extLst>
          </p:nvPr>
        </p:nvGraphicFramePr>
        <p:xfrm>
          <a:off x="8406633" y="2103614"/>
          <a:ext cx="312121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21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90999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$808.28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E636B7-E1DA-3EDB-E13A-E5845ACFFB59}"/>
              </a:ext>
            </a:extLst>
          </p:cNvPr>
          <p:cNvSpPr txBox="1"/>
          <p:nvPr/>
        </p:nvSpPr>
        <p:spPr>
          <a:xfrm>
            <a:off x="4940894" y="1317464"/>
            <a:ext cx="285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</a:t>
            </a:r>
          </a:p>
          <a:p>
            <a:pPr algn="ctr"/>
            <a:r>
              <a:rPr lang="en-US" dirty="0"/>
              <a:t>Monthly Fee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784C6-2092-8C7F-572F-1D948DC255CF}"/>
              </a:ext>
            </a:extLst>
          </p:cNvPr>
          <p:cNvSpPr txBox="1"/>
          <p:nvPr/>
        </p:nvSpPr>
        <p:spPr>
          <a:xfrm>
            <a:off x="8739316" y="1317135"/>
            <a:ext cx="245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Proposed</a:t>
            </a:r>
          </a:p>
          <a:p>
            <a:pPr algn="ctr"/>
            <a:r>
              <a:rPr lang="en-US" dirty="0"/>
              <a:t>Monthly Fee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DF43E1-9CA6-580C-9683-A9E293F49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57382"/>
              </p:ext>
            </p:extLst>
          </p:nvPr>
        </p:nvGraphicFramePr>
        <p:xfrm>
          <a:off x="4940894" y="4114797"/>
          <a:ext cx="6682230" cy="162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83">
                  <a:extLst>
                    <a:ext uri="{9D8B030D-6E8A-4147-A177-3AD203B41FA5}">
                      <a16:colId xmlns:a16="http://schemas.microsoft.com/office/drawing/2014/main" val="3518606050"/>
                    </a:ext>
                  </a:extLst>
                </a:gridCol>
                <a:gridCol w="2572971">
                  <a:extLst>
                    <a:ext uri="{9D8B030D-6E8A-4147-A177-3AD203B41FA5}">
                      <a16:colId xmlns:a16="http://schemas.microsoft.com/office/drawing/2014/main" val="3112895962"/>
                    </a:ext>
                  </a:extLst>
                </a:gridCol>
                <a:gridCol w="1088038">
                  <a:extLst>
                    <a:ext uri="{9D8B030D-6E8A-4147-A177-3AD203B41FA5}">
                      <a16:colId xmlns:a16="http://schemas.microsoft.com/office/drawing/2014/main" val="3056329941"/>
                    </a:ext>
                  </a:extLst>
                </a:gridCol>
                <a:gridCol w="1492838">
                  <a:extLst>
                    <a:ext uri="{9D8B030D-6E8A-4147-A177-3AD203B41FA5}">
                      <a16:colId xmlns:a16="http://schemas.microsoft.com/office/drawing/2014/main" val="2821225172"/>
                    </a:ext>
                  </a:extLst>
                </a:gridCol>
              </a:tblGrid>
              <a:tr h="5109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Benchmark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Stormwater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Total ESU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Edmond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ESU = 4,680 sq ft = 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$615.00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321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Broken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2,600 sq ft = $8.89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$3,271.52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479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2,650 sq ft = $10.63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$3,837.43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205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CF76F1D-26EF-D708-507F-6125A8C90F8A}"/>
              </a:ext>
            </a:extLst>
          </p:cNvPr>
          <p:cNvSpPr txBox="1"/>
          <p:nvPr/>
        </p:nvSpPr>
        <p:spPr>
          <a:xfrm>
            <a:off x="4940895" y="5801737"/>
            <a:ext cx="312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*Based on 955,240 sf of 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60" y="1179870"/>
            <a:ext cx="3296469" cy="56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FA8872-8E39-47D5-DA2E-B6AB052E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265"/>
            <a:ext cx="10515600" cy="1009651"/>
          </a:xfrm>
        </p:spPr>
        <p:txBody>
          <a:bodyPr/>
          <a:lstStyle/>
          <a:p>
            <a:r>
              <a:rPr lang="en-US" sz="3600" dirty="0">
                <a:solidFill>
                  <a:srgbClr val="015D91"/>
                </a:solidFill>
              </a:rPr>
              <a:t>Example 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88B585-79DF-1924-A5B6-4736F857A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65972"/>
              </p:ext>
            </p:extLst>
          </p:nvPr>
        </p:nvGraphicFramePr>
        <p:xfrm>
          <a:off x="799547" y="1987250"/>
          <a:ext cx="3121212" cy="75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0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804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5B7159-BDFE-BCA1-C4B4-510D410A1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57527"/>
              </p:ext>
            </p:extLst>
          </p:nvPr>
        </p:nvGraphicFramePr>
        <p:xfrm>
          <a:off x="799547" y="4073891"/>
          <a:ext cx="312121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21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90999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$36.30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E636B7-E1DA-3EDB-E13A-E5845ACFFB59}"/>
              </a:ext>
            </a:extLst>
          </p:cNvPr>
          <p:cNvSpPr txBox="1"/>
          <p:nvPr/>
        </p:nvSpPr>
        <p:spPr>
          <a:xfrm>
            <a:off x="882138" y="1258207"/>
            <a:ext cx="285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</a:t>
            </a:r>
          </a:p>
          <a:p>
            <a:pPr algn="ctr"/>
            <a:r>
              <a:rPr lang="en-US" dirty="0"/>
              <a:t>Monthly Fee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784C6-2092-8C7F-572F-1D948DC255CF}"/>
              </a:ext>
            </a:extLst>
          </p:cNvPr>
          <p:cNvSpPr txBox="1"/>
          <p:nvPr/>
        </p:nvSpPr>
        <p:spPr>
          <a:xfrm>
            <a:off x="1082527" y="3328815"/>
            <a:ext cx="245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Proposed</a:t>
            </a:r>
          </a:p>
          <a:p>
            <a:pPr algn="ctr"/>
            <a:r>
              <a:rPr lang="en-US" dirty="0"/>
              <a:t>Monthly Fee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DF43E1-9CA6-580C-9683-A9E293F49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47696"/>
              </p:ext>
            </p:extLst>
          </p:nvPr>
        </p:nvGraphicFramePr>
        <p:xfrm>
          <a:off x="4940894" y="3854643"/>
          <a:ext cx="6682230" cy="162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83">
                  <a:extLst>
                    <a:ext uri="{9D8B030D-6E8A-4147-A177-3AD203B41FA5}">
                      <a16:colId xmlns:a16="http://schemas.microsoft.com/office/drawing/2014/main" val="3518606050"/>
                    </a:ext>
                  </a:extLst>
                </a:gridCol>
                <a:gridCol w="2572971">
                  <a:extLst>
                    <a:ext uri="{9D8B030D-6E8A-4147-A177-3AD203B41FA5}">
                      <a16:colId xmlns:a16="http://schemas.microsoft.com/office/drawing/2014/main" val="3112895962"/>
                    </a:ext>
                  </a:extLst>
                </a:gridCol>
                <a:gridCol w="1088038">
                  <a:extLst>
                    <a:ext uri="{9D8B030D-6E8A-4147-A177-3AD203B41FA5}">
                      <a16:colId xmlns:a16="http://schemas.microsoft.com/office/drawing/2014/main" val="3056329941"/>
                    </a:ext>
                  </a:extLst>
                </a:gridCol>
                <a:gridCol w="1492838">
                  <a:extLst>
                    <a:ext uri="{9D8B030D-6E8A-4147-A177-3AD203B41FA5}">
                      <a16:colId xmlns:a16="http://schemas.microsoft.com/office/drawing/2014/main" val="2821225172"/>
                    </a:ext>
                  </a:extLst>
                </a:gridCol>
              </a:tblGrid>
              <a:tr h="5109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Benchmark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Stormwater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Total ESU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Edmond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ESU = 4,680 sq ft = 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321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Broken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2,600 sq ft = $8.89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$151.13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479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2,650 sq ft = $10.63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$180.71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205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CF76F1D-26EF-D708-507F-6125A8C90F8A}"/>
              </a:ext>
            </a:extLst>
          </p:cNvPr>
          <p:cNvSpPr txBox="1"/>
          <p:nvPr/>
        </p:nvSpPr>
        <p:spPr>
          <a:xfrm>
            <a:off x="4940894" y="5593781"/>
            <a:ext cx="312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*Based on 40,927 sf of 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874" y="1328007"/>
            <a:ext cx="7201675" cy="21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8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F0973-22FA-D901-B649-4E2013C5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E38F1A-434D-E478-3B71-AFFF611F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5D91"/>
                </a:solidFill>
              </a:rPr>
              <a:t>Example 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7E7F0C-2996-D315-8AAC-724A0B6BA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7229"/>
              </p:ext>
            </p:extLst>
          </p:nvPr>
        </p:nvGraphicFramePr>
        <p:xfrm>
          <a:off x="4940894" y="2103614"/>
          <a:ext cx="3121212" cy="75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0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804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5/8”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8E029C-3090-0813-E5F3-D174297F6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1557"/>
              </p:ext>
            </p:extLst>
          </p:nvPr>
        </p:nvGraphicFramePr>
        <p:xfrm>
          <a:off x="8406633" y="2103614"/>
          <a:ext cx="312121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21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90999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5BD4FA-4E4E-DF60-89C7-61EF72141502}"/>
              </a:ext>
            </a:extLst>
          </p:cNvPr>
          <p:cNvSpPr txBox="1"/>
          <p:nvPr/>
        </p:nvSpPr>
        <p:spPr>
          <a:xfrm>
            <a:off x="4940894" y="1317464"/>
            <a:ext cx="285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</a:t>
            </a:r>
          </a:p>
          <a:p>
            <a:pPr algn="ctr"/>
            <a:r>
              <a:rPr lang="en-US" dirty="0"/>
              <a:t>Monthly Fee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BDB9F-BC38-C4D4-E23C-71EB5B9830C2}"/>
              </a:ext>
            </a:extLst>
          </p:cNvPr>
          <p:cNvSpPr txBox="1"/>
          <p:nvPr/>
        </p:nvSpPr>
        <p:spPr>
          <a:xfrm>
            <a:off x="8739316" y="1317135"/>
            <a:ext cx="245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Proposed</a:t>
            </a:r>
          </a:p>
          <a:p>
            <a:pPr algn="ctr"/>
            <a:r>
              <a:rPr lang="en-US" dirty="0"/>
              <a:t>Monthly Fee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25EA3F-FA2F-C832-D6A3-91FE42CA5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0295"/>
              </p:ext>
            </p:extLst>
          </p:nvPr>
        </p:nvGraphicFramePr>
        <p:xfrm>
          <a:off x="4940894" y="3444944"/>
          <a:ext cx="6682230" cy="162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83">
                  <a:extLst>
                    <a:ext uri="{9D8B030D-6E8A-4147-A177-3AD203B41FA5}">
                      <a16:colId xmlns:a16="http://schemas.microsoft.com/office/drawing/2014/main" val="3518606050"/>
                    </a:ext>
                  </a:extLst>
                </a:gridCol>
                <a:gridCol w="2572971">
                  <a:extLst>
                    <a:ext uri="{9D8B030D-6E8A-4147-A177-3AD203B41FA5}">
                      <a16:colId xmlns:a16="http://schemas.microsoft.com/office/drawing/2014/main" val="3112895962"/>
                    </a:ext>
                  </a:extLst>
                </a:gridCol>
                <a:gridCol w="1088038">
                  <a:extLst>
                    <a:ext uri="{9D8B030D-6E8A-4147-A177-3AD203B41FA5}">
                      <a16:colId xmlns:a16="http://schemas.microsoft.com/office/drawing/2014/main" val="3056329941"/>
                    </a:ext>
                  </a:extLst>
                </a:gridCol>
                <a:gridCol w="1492838">
                  <a:extLst>
                    <a:ext uri="{9D8B030D-6E8A-4147-A177-3AD203B41FA5}">
                      <a16:colId xmlns:a16="http://schemas.microsoft.com/office/drawing/2014/main" val="2821225172"/>
                    </a:ext>
                  </a:extLst>
                </a:gridCol>
              </a:tblGrid>
              <a:tr h="5109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Benchmark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Stormwater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Total ESU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Edmond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ESU = 4,680 sq ft = 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321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Broken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2,600 sq ft = $8.89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$62.23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479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2,650 sq ft = $10.63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$74.41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205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5AD58FB-52E3-76D6-A7FB-72C3AE032BCF}"/>
              </a:ext>
            </a:extLst>
          </p:cNvPr>
          <p:cNvSpPr txBox="1"/>
          <p:nvPr/>
        </p:nvSpPr>
        <p:spPr>
          <a:xfrm>
            <a:off x="4940895" y="5130643"/>
            <a:ext cx="312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*Based on 17,035 sf of 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4F8D2F3-077E-5692-8B0D-FFE48A07CF3D}"/>
                  </a:ext>
                </a:extLst>
              </p14:cNvPr>
              <p14:cNvContentPartPr/>
              <p14:nvPr/>
            </p14:nvContentPartPr>
            <p14:xfrm>
              <a:off x="3105094" y="337253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4F8D2F3-077E-5692-8B0D-FFE48A07CF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8974" y="3366416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C3B5B813-2D41-C894-40C3-B14BCD7B8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5" y="1668443"/>
            <a:ext cx="3715268" cy="41630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12BDF7-BA8B-2BE0-2460-6EF99F7D7D37}"/>
              </a:ext>
            </a:extLst>
          </p:cNvPr>
          <p:cNvSpPr/>
          <p:nvPr/>
        </p:nvSpPr>
        <p:spPr>
          <a:xfrm>
            <a:off x="1929740" y="3906982"/>
            <a:ext cx="706582" cy="457200"/>
          </a:xfrm>
          <a:prstGeom prst="rect">
            <a:avLst/>
          </a:prstGeom>
          <a:solidFill>
            <a:srgbClr val="BE79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7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FD87B-3F1E-1FF1-A4F5-28C5C2716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E913D5-5097-818A-B8AD-9804D453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5D91"/>
                </a:solidFill>
              </a:rPr>
              <a:t>Example 10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1DA465-9608-82AC-E233-6DB65E3B7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59721"/>
              </p:ext>
            </p:extLst>
          </p:nvPr>
        </p:nvGraphicFramePr>
        <p:xfrm>
          <a:off x="4940894" y="2103614"/>
          <a:ext cx="3121212" cy="75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0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804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5/8”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714E00-5FF2-903E-81E4-70DA9CB9D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50794"/>
              </p:ext>
            </p:extLst>
          </p:nvPr>
        </p:nvGraphicFramePr>
        <p:xfrm>
          <a:off x="8406633" y="2103614"/>
          <a:ext cx="312121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21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90999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$147.62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EB02D4-FFBD-68A1-25CD-6BABA78BC6BB}"/>
              </a:ext>
            </a:extLst>
          </p:cNvPr>
          <p:cNvSpPr txBox="1"/>
          <p:nvPr/>
        </p:nvSpPr>
        <p:spPr>
          <a:xfrm>
            <a:off x="4940894" y="1317464"/>
            <a:ext cx="285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</a:t>
            </a:r>
          </a:p>
          <a:p>
            <a:pPr algn="ctr"/>
            <a:r>
              <a:rPr lang="en-US" dirty="0"/>
              <a:t>Monthly Fee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2E4BB-5627-C9B9-FE38-3FFC94B6392F}"/>
              </a:ext>
            </a:extLst>
          </p:cNvPr>
          <p:cNvSpPr txBox="1"/>
          <p:nvPr/>
        </p:nvSpPr>
        <p:spPr>
          <a:xfrm>
            <a:off x="8739316" y="1317135"/>
            <a:ext cx="245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Proposed</a:t>
            </a:r>
          </a:p>
          <a:p>
            <a:pPr algn="ctr"/>
            <a:r>
              <a:rPr lang="en-US" dirty="0"/>
              <a:t>Monthly Fee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5DF1603-2988-342A-7ED9-70F0DA6F8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72479"/>
              </p:ext>
            </p:extLst>
          </p:nvPr>
        </p:nvGraphicFramePr>
        <p:xfrm>
          <a:off x="4940894" y="3444944"/>
          <a:ext cx="6682230" cy="162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83">
                  <a:extLst>
                    <a:ext uri="{9D8B030D-6E8A-4147-A177-3AD203B41FA5}">
                      <a16:colId xmlns:a16="http://schemas.microsoft.com/office/drawing/2014/main" val="3518606050"/>
                    </a:ext>
                  </a:extLst>
                </a:gridCol>
                <a:gridCol w="2572971">
                  <a:extLst>
                    <a:ext uri="{9D8B030D-6E8A-4147-A177-3AD203B41FA5}">
                      <a16:colId xmlns:a16="http://schemas.microsoft.com/office/drawing/2014/main" val="3112895962"/>
                    </a:ext>
                  </a:extLst>
                </a:gridCol>
                <a:gridCol w="1088038">
                  <a:extLst>
                    <a:ext uri="{9D8B030D-6E8A-4147-A177-3AD203B41FA5}">
                      <a16:colId xmlns:a16="http://schemas.microsoft.com/office/drawing/2014/main" val="3056329941"/>
                    </a:ext>
                  </a:extLst>
                </a:gridCol>
                <a:gridCol w="1492838">
                  <a:extLst>
                    <a:ext uri="{9D8B030D-6E8A-4147-A177-3AD203B41FA5}">
                      <a16:colId xmlns:a16="http://schemas.microsoft.com/office/drawing/2014/main" val="2821225172"/>
                    </a:ext>
                  </a:extLst>
                </a:gridCol>
              </a:tblGrid>
              <a:tr h="5109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Benchmark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Stormwater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Total ESU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Edmond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ESU = 4,680 sq ft = 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$111.00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321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Broken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2,600 sq ft = $8.89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$586.74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479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2,650 sq ft = $10.63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$690.95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205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97C0CE-41E8-8289-2073-4EEEC2D3A54F}"/>
              </a:ext>
            </a:extLst>
          </p:cNvPr>
          <p:cNvSpPr txBox="1"/>
          <p:nvPr/>
        </p:nvSpPr>
        <p:spPr>
          <a:xfrm>
            <a:off x="4940895" y="5130643"/>
            <a:ext cx="312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*Based on 171,847 sf of 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BE6F1-1041-10DB-3B48-FB7F5A5C9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8"/>
          <a:stretch/>
        </p:blipFill>
        <p:spPr>
          <a:xfrm>
            <a:off x="838200" y="1763486"/>
            <a:ext cx="3568749" cy="42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2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D5420-6173-445F-718F-1D2E9963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348" y="609972"/>
            <a:ext cx="10857614" cy="908927"/>
          </a:xfrm>
        </p:spPr>
        <p:txBody>
          <a:bodyPr/>
          <a:lstStyle/>
          <a:p>
            <a:r>
              <a:rPr lang="en-US" sz="4000" dirty="0">
                <a:solidFill>
                  <a:srgbClr val="015D91"/>
                </a:solidFill>
              </a:rPr>
              <a:t>Stormwater Utility Fee Structure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EDF62-8A43-C907-11EC-F91CEDE1883F}"/>
              </a:ext>
            </a:extLst>
          </p:cNvPr>
          <p:cNvSpPr txBox="1"/>
          <p:nvPr/>
        </p:nvSpPr>
        <p:spPr>
          <a:xfrm>
            <a:off x="4613756" y="2885912"/>
            <a:ext cx="3374797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Key Factors: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Equitability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Administrative Burden</a:t>
            </a:r>
          </a:p>
        </p:txBody>
      </p:sp>
      <p:pic>
        <p:nvPicPr>
          <p:cNvPr id="5" name="Picture 4" descr="Close-up of a water meter&#10;&#10;Description automatically generated">
            <a:extLst>
              <a:ext uri="{FF2B5EF4-FFF2-40B4-BE49-F238E27FC236}">
                <a16:creationId xmlns:a16="http://schemas.microsoft.com/office/drawing/2014/main" id="{3817D7BA-9047-3287-D282-3BB4F590AE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8" y="2985470"/>
            <a:ext cx="2971453" cy="198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9C48C4-7E34-F447-B0FB-EC433B190063}"/>
              </a:ext>
            </a:extLst>
          </p:cNvPr>
          <p:cNvSpPr txBox="1"/>
          <p:nvPr/>
        </p:nvSpPr>
        <p:spPr>
          <a:xfrm>
            <a:off x="1000246" y="2154473"/>
            <a:ext cx="2967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Water Meter Type</a:t>
            </a:r>
          </a:p>
          <a:p>
            <a:pPr algn="ctr"/>
            <a:r>
              <a:rPr lang="en-US" sz="2400" dirty="0"/>
              <a:t>(Current)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8E53B-2B4C-BDAA-167C-9DC156B77B3D}"/>
              </a:ext>
            </a:extLst>
          </p:cNvPr>
          <p:cNvSpPr txBox="1"/>
          <p:nvPr/>
        </p:nvSpPr>
        <p:spPr>
          <a:xfrm>
            <a:off x="8236078" y="2154473"/>
            <a:ext cx="2967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Impervious Area</a:t>
            </a:r>
          </a:p>
          <a:p>
            <a:pPr algn="ctr"/>
            <a:r>
              <a:rPr lang="en-US" sz="2400" dirty="0"/>
              <a:t>(Proposed)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6B6C8-AEE9-57B7-6DF8-B95D77C18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53" y="3156689"/>
            <a:ext cx="3343742" cy="1638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34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6F683-D250-8D42-C978-4BE7BE58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5D91"/>
                </a:solidFill>
              </a:rPr>
              <a:t>Impervious Area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B15D45-1D4A-01A7-15FB-051E0F3B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7260"/>
            <a:ext cx="7315987" cy="45597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Impervious Area (IA): </a:t>
            </a:r>
            <a:r>
              <a:rPr lang="en-US" i="1" dirty="0"/>
              <a:t>Any hard surface that impedes water from seeping into the ground such as rooftops and pavement</a:t>
            </a:r>
          </a:p>
          <a:p>
            <a:pPr>
              <a:lnSpc>
                <a:spcPct val="100000"/>
              </a:lnSpc>
            </a:pPr>
            <a:endParaRPr lang="en-US" i="1" dirty="0"/>
          </a:p>
          <a:p>
            <a:pPr>
              <a:lnSpc>
                <a:spcPct val="100000"/>
              </a:lnSpc>
            </a:pPr>
            <a:r>
              <a:rPr lang="en-US" dirty="0"/>
              <a:t>Average residential property: 2,860 sq ft of 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FA473-B59D-7152-1234-3D4ECFDA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689" y="1041964"/>
            <a:ext cx="3343742" cy="1638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67DE79-F02F-1D79-43F2-0A50B92849D5}"/>
              </a:ext>
            </a:extLst>
          </p:cNvPr>
          <p:cNvSpPr txBox="1"/>
          <p:nvPr/>
        </p:nvSpPr>
        <p:spPr>
          <a:xfrm>
            <a:off x="8583574" y="2206200"/>
            <a:ext cx="12557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2,860 sq ft 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FE2174-40C5-D52B-14AC-957FB50EE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90" y="2899417"/>
            <a:ext cx="3343741" cy="3049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B0A4A0-7A37-258B-8AD4-B80C489FFC0E}"/>
              </a:ext>
            </a:extLst>
          </p:cNvPr>
          <p:cNvSpPr txBox="1"/>
          <p:nvPr/>
        </p:nvSpPr>
        <p:spPr>
          <a:xfrm>
            <a:off x="8685459" y="5376284"/>
            <a:ext cx="14954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161,808 sq ft IA</a:t>
            </a:r>
          </a:p>
        </p:txBody>
      </p:sp>
    </p:spTree>
    <p:extLst>
      <p:ext uri="{BB962C8B-B14F-4D97-AF65-F5344CB8AC3E}">
        <p14:creationId xmlns:p14="http://schemas.microsoft.com/office/powerpoint/2010/main" val="172771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6F683-D250-8D42-C978-4BE7BE58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15D91"/>
                </a:solidFill>
              </a:rPr>
              <a:t>Midwest City Impervious Area Analysis</a:t>
            </a:r>
          </a:p>
        </p:txBody>
      </p:sp>
      <p:pic>
        <p:nvPicPr>
          <p:cNvPr id="6" name="Picture 5" descr="A aerial view of a house&#10;&#10;Description automatically generated">
            <a:extLst>
              <a:ext uri="{FF2B5EF4-FFF2-40B4-BE49-F238E27FC236}">
                <a16:creationId xmlns:a16="http://schemas.microsoft.com/office/drawing/2014/main" id="{36FD9D43-5756-AB98-5047-5D3D329B5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73" y="1650718"/>
            <a:ext cx="1704975" cy="3581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erial view of a building&#10;&#10;Description automatically generated">
            <a:extLst>
              <a:ext uri="{FF2B5EF4-FFF2-40B4-BE49-F238E27FC236}">
                <a16:creationId xmlns:a16="http://schemas.microsoft.com/office/drawing/2014/main" id="{0F910A88-6D3E-E9CF-9C5D-8C9E577A2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2"/>
          <a:stretch/>
        </p:blipFill>
        <p:spPr>
          <a:xfrm>
            <a:off x="641319" y="1800480"/>
            <a:ext cx="4898158" cy="3281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D6DD7C-BD54-DE05-5EAD-71EDE93E079B}"/>
              </a:ext>
            </a:extLst>
          </p:cNvPr>
          <p:cNvSpPr txBox="1"/>
          <p:nvPr/>
        </p:nvSpPr>
        <p:spPr>
          <a:xfrm>
            <a:off x="801940" y="5205566"/>
            <a:ext cx="509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Commercial Impervious Area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3F1E4-DC3E-C451-C00E-135FDCD1278C}"/>
              </a:ext>
            </a:extLst>
          </p:cNvPr>
          <p:cNvSpPr txBox="1"/>
          <p:nvPr/>
        </p:nvSpPr>
        <p:spPr>
          <a:xfrm>
            <a:off x="5826547" y="5317458"/>
            <a:ext cx="2762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Residential Impervious Area Example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715170"/>
              </p:ext>
            </p:extLst>
          </p:nvPr>
        </p:nvGraphicFramePr>
        <p:xfrm>
          <a:off x="8589173" y="2047076"/>
          <a:ext cx="3274431" cy="240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774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B2DE-C7CF-728D-F086-436A35EC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90563"/>
          </a:xfrm>
        </p:spPr>
        <p:txBody>
          <a:bodyPr/>
          <a:lstStyle/>
          <a:p>
            <a:r>
              <a:rPr lang="en-US" sz="4400" dirty="0">
                <a:solidFill>
                  <a:srgbClr val="015D91"/>
                </a:solidFill>
              </a:rPr>
              <a:t>Current Stormwater Utility Fee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29F8-CF25-A7A5-8087-4CC14A18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260"/>
            <a:ext cx="6740967" cy="45597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Based on water meter size – Last updated in 2008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Current Annual Revenue: $773,000</a:t>
            </a:r>
          </a:p>
          <a:p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2737D7-ABED-A6C7-260D-5FBC262B6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5673"/>
              </p:ext>
            </p:extLst>
          </p:nvPr>
        </p:nvGraphicFramePr>
        <p:xfrm>
          <a:off x="972671" y="2951099"/>
          <a:ext cx="471095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976">
                  <a:extLst>
                    <a:ext uri="{9D8B030D-6E8A-4147-A177-3AD203B41FA5}">
                      <a16:colId xmlns:a16="http://schemas.microsoft.com/office/drawing/2014/main" val="39642274"/>
                    </a:ext>
                  </a:extLst>
                </a:gridCol>
                <a:gridCol w="2545977">
                  <a:extLst>
                    <a:ext uri="{9D8B030D-6E8A-4147-A177-3AD203B41FA5}">
                      <a16:colId xmlns:a16="http://schemas.microsoft.com/office/drawing/2014/main" val="475494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Meter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706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5/8" 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$2.42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80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1" 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$4.17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08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 1/2" 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$5.87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54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2" 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$7.86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63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3" 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$10.81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72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4" 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$14.20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80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6" 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$20.86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474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Mobile home parks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$2.42 per occupied pad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58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Apartments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$1.20 per 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625446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17362B5-B297-096E-21F5-6BD144A45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267339"/>
              </p:ext>
            </p:extLst>
          </p:nvPr>
        </p:nvGraphicFramePr>
        <p:xfrm>
          <a:off x="5818094" y="1784731"/>
          <a:ext cx="6217920" cy="422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20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4876776-A67F-C23F-6CD8-12D19E11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690" y="2899417"/>
            <a:ext cx="3343741" cy="3049884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E93FEB9-C6A3-EB8A-FDD0-D3019CD9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83244"/>
            <a:ext cx="7657215" cy="690563"/>
          </a:xfrm>
        </p:spPr>
        <p:txBody>
          <a:bodyPr/>
          <a:lstStyle/>
          <a:p>
            <a:r>
              <a:rPr lang="en-US" sz="3600" dirty="0">
                <a:solidFill>
                  <a:srgbClr val="015D91"/>
                </a:solidFill>
              </a:rPr>
              <a:t>Proposed Stormwater Utility</a:t>
            </a:r>
            <a:br>
              <a:rPr lang="en-US" sz="3600" dirty="0">
                <a:solidFill>
                  <a:srgbClr val="015D91"/>
                </a:solidFill>
              </a:rPr>
            </a:br>
            <a:r>
              <a:rPr lang="en-US" sz="3600" dirty="0">
                <a:solidFill>
                  <a:srgbClr val="015D91"/>
                </a:solidFill>
              </a:rPr>
              <a:t>Fee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C2BF86-080C-0786-CB20-E41A318C0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37894"/>
            <a:ext cx="6740967" cy="47961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ea typeface="Roboto"/>
                <a:cs typeface="Roboto"/>
              </a:rPr>
              <a:t>ESU = Equivalent Service Unit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ea typeface="Roboto"/>
                <a:cs typeface="Roboto"/>
              </a:rPr>
              <a:t>1 ESU = 2,860 sq ft IA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ea typeface="Roboto"/>
                <a:cs typeface="Roboto"/>
              </a:rPr>
              <a:t># of ESUs per parcel = </a:t>
            </a:r>
            <a:r>
              <a:rPr lang="en-US" sz="2200" dirty="0">
                <a:ea typeface="+mn-lt"/>
                <a:cs typeface="+mn-lt"/>
              </a:rPr>
              <a:t>(sq </a:t>
            </a:r>
            <a:r>
              <a:rPr lang="en-US" sz="2200" dirty="0" err="1">
                <a:ea typeface="+mn-lt"/>
                <a:cs typeface="+mn-lt"/>
              </a:rPr>
              <a:t>ft</a:t>
            </a:r>
            <a:r>
              <a:rPr lang="en-US" sz="2200" dirty="0">
                <a:ea typeface="+mn-lt"/>
                <a:cs typeface="+mn-lt"/>
              </a:rPr>
              <a:t> IA/2,860 sf) 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Residential Rate = 1 ESU = Flat rate of $2.42 </a:t>
            </a:r>
            <a:endParaRPr lang="en-US" sz="2000" dirty="0">
              <a:ea typeface="Roboto"/>
              <a:cs typeface="Roboto"/>
            </a:endParaRPr>
          </a:p>
          <a:p>
            <a:pPr>
              <a:lnSpc>
                <a:spcPct val="100000"/>
              </a:lnSpc>
            </a:pPr>
            <a:r>
              <a:rPr lang="en-US" sz="2000" dirty="0"/>
              <a:t>Commercial Rate = # of ESUs x $2.42</a:t>
            </a:r>
            <a:endParaRPr lang="en-US" sz="2000" dirty="0">
              <a:ea typeface="Roboto"/>
              <a:cs typeface="Roboto"/>
            </a:endParaRPr>
          </a:p>
          <a:p>
            <a:pPr>
              <a:lnSpc>
                <a:spcPct val="100000"/>
              </a:lnSpc>
            </a:pPr>
            <a:r>
              <a:rPr lang="en-US" sz="2000" b="1" dirty="0"/>
              <a:t>Calculated Annual Revenue: $1.3M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D60016F-A1D5-4CE0-E5A9-AB6F1E463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020161"/>
              </p:ext>
            </p:extLst>
          </p:nvPr>
        </p:nvGraphicFramePr>
        <p:xfrm>
          <a:off x="727895" y="4117162"/>
          <a:ext cx="7828838" cy="2619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90792819-5316-235A-FA3C-68BCA053D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689" y="1041964"/>
            <a:ext cx="3343742" cy="1638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DD5FE9-07B4-B043-9FA3-5068DB75E23E}"/>
              </a:ext>
            </a:extLst>
          </p:cNvPr>
          <p:cNvSpPr txBox="1"/>
          <p:nvPr/>
        </p:nvSpPr>
        <p:spPr>
          <a:xfrm>
            <a:off x="8495413" y="1997621"/>
            <a:ext cx="1328572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# of ESUs = 1</a:t>
            </a:r>
            <a:endParaRPr lang="en-US" dirty="0"/>
          </a:p>
          <a:p>
            <a:pPr algn="ctr"/>
            <a:r>
              <a:rPr lang="en-US" sz="1400" dirty="0"/>
              <a:t>Fee = $2.42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A46941-93DD-2FCD-7595-E507CD501073}"/>
              </a:ext>
            </a:extLst>
          </p:cNvPr>
          <p:cNvSpPr txBox="1"/>
          <p:nvPr/>
        </p:nvSpPr>
        <p:spPr>
          <a:xfrm>
            <a:off x="8784068" y="5358804"/>
            <a:ext cx="144292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# of ESUs = 57</a:t>
            </a:r>
            <a:endParaRPr lang="en-US" dirty="0"/>
          </a:p>
          <a:p>
            <a:pPr algn="ctr"/>
            <a:r>
              <a:rPr lang="en-US" sz="1400" dirty="0"/>
              <a:t>Fee = $137.94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3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832B-C93A-8EE1-C7CC-15BC8757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5D91"/>
                </a:solidFill>
              </a:rPr>
              <a:t>Benchmark Fee Comparison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DD4D3A-8F2F-CF49-FFFE-374B680344F7}"/>
              </a:ext>
            </a:extLst>
          </p:cNvPr>
          <p:cNvSpPr txBox="1"/>
          <p:nvPr/>
        </p:nvSpPr>
        <p:spPr>
          <a:xfrm>
            <a:off x="838200" y="1690688"/>
            <a:ext cx="5554073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Midwest City,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SFR sq ft IA= 2,860 (1 ESU)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Residential Fee: Flat Rate $2.42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 Fee: $2.42 per ESU</a:t>
            </a:r>
          </a:p>
          <a:p>
            <a:endParaRPr lang="en-US" dirty="0"/>
          </a:p>
          <a:p>
            <a:r>
              <a:rPr lang="en-US" dirty="0"/>
              <a:t>Sample Property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Residential Property, 2,860 sq ft 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Fee: $2.42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 Property, 5,000 sq ft 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Fee: $4.84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 is used to fund stormwater quality management not infrastructure maintenance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D9F93D-4CA3-B406-0654-1825C6D0E194}"/>
              </a:ext>
            </a:extLst>
          </p:cNvPr>
          <p:cNvSpPr txBox="1"/>
          <p:nvPr/>
        </p:nvSpPr>
        <p:spPr>
          <a:xfrm>
            <a:off x="6973461" y="1607159"/>
            <a:ext cx="4673048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Edmond, OK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SFR sq ft IA= 4,860 (1 ESU)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Residential Fee: Flat Rate $3.00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 Fee: $3.00 per ESU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Sample Property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Residential Property, 2,860 sq ft 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Fee: $3.00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 Property, 5,000 sq ft 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Fee: $6.00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 is used to fund stormwater quality and floodplain management not infrastructure maintenance</a:t>
            </a:r>
          </a:p>
        </p:txBody>
      </p:sp>
    </p:spTree>
    <p:extLst>
      <p:ext uri="{BB962C8B-B14F-4D97-AF65-F5344CB8AC3E}">
        <p14:creationId xmlns:p14="http://schemas.microsoft.com/office/powerpoint/2010/main" val="6050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FA8872-8E39-47D5-DA2E-B6AB052E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5D91"/>
                </a:solidFill>
              </a:rPr>
              <a:t>Example 1</a:t>
            </a:r>
          </a:p>
        </p:txBody>
      </p:sp>
      <p:pic>
        <p:nvPicPr>
          <p:cNvPr id="4" name="Picture 3" descr="A aerial view of a building&#10;&#10;Description automatically generated">
            <a:extLst>
              <a:ext uri="{FF2B5EF4-FFF2-40B4-BE49-F238E27FC236}">
                <a16:creationId xmlns:a16="http://schemas.microsoft.com/office/drawing/2014/main" id="{0325F9CA-0D61-36E7-E81E-15521DA23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93" y="1894788"/>
            <a:ext cx="4242527" cy="3882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C42195-D342-4B21-DC79-7445BE76E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45399"/>
              </p:ext>
            </p:extLst>
          </p:nvPr>
        </p:nvGraphicFramePr>
        <p:xfrm>
          <a:off x="5611936" y="2249137"/>
          <a:ext cx="31212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0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8084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9572C2-D663-A57D-77C7-5C5E66F6E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46662"/>
              </p:ext>
            </p:extLst>
          </p:nvPr>
        </p:nvGraphicFramePr>
        <p:xfrm>
          <a:off x="8845269" y="2249137"/>
          <a:ext cx="312121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21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90999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$307.34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F79B65-D422-2681-AD4A-A4E97DABD1CA}"/>
              </a:ext>
            </a:extLst>
          </p:cNvPr>
          <p:cNvSpPr txBox="1"/>
          <p:nvPr/>
        </p:nvSpPr>
        <p:spPr>
          <a:xfrm>
            <a:off x="5611936" y="1560250"/>
            <a:ext cx="312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</a:t>
            </a:r>
          </a:p>
          <a:p>
            <a:pPr algn="ctr"/>
            <a:r>
              <a:rPr lang="en-US" dirty="0"/>
              <a:t>Monthly Fee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DC831-35FC-5C6F-6258-24D4E5981ED3}"/>
              </a:ext>
            </a:extLst>
          </p:cNvPr>
          <p:cNvSpPr txBox="1"/>
          <p:nvPr/>
        </p:nvSpPr>
        <p:spPr>
          <a:xfrm>
            <a:off x="8892464" y="1560250"/>
            <a:ext cx="312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Proposed</a:t>
            </a:r>
          </a:p>
          <a:p>
            <a:pPr algn="ctr"/>
            <a:r>
              <a:rPr lang="en-US" dirty="0"/>
              <a:t>Monthly Fee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DF43E1-9CA6-580C-9683-A9E293F49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12808"/>
              </p:ext>
            </p:extLst>
          </p:nvPr>
        </p:nvGraphicFramePr>
        <p:xfrm>
          <a:off x="5454137" y="3191550"/>
          <a:ext cx="6682230" cy="162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83">
                  <a:extLst>
                    <a:ext uri="{9D8B030D-6E8A-4147-A177-3AD203B41FA5}">
                      <a16:colId xmlns:a16="http://schemas.microsoft.com/office/drawing/2014/main" val="3518606050"/>
                    </a:ext>
                  </a:extLst>
                </a:gridCol>
                <a:gridCol w="2572971">
                  <a:extLst>
                    <a:ext uri="{9D8B030D-6E8A-4147-A177-3AD203B41FA5}">
                      <a16:colId xmlns:a16="http://schemas.microsoft.com/office/drawing/2014/main" val="3112895962"/>
                    </a:ext>
                  </a:extLst>
                </a:gridCol>
                <a:gridCol w="1088038">
                  <a:extLst>
                    <a:ext uri="{9D8B030D-6E8A-4147-A177-3AD203B41FA5}">
                      <a16:colId xmlns:a16="http://schemas.microsoft.com/office/drawing/2014/main" val="3056329941"/>
                    </a:ext>
                  </a:extLst>
                </a:gridCol>
                <a:gridCol w="1492838">
                  <a:extLst>
                    <a:ext uri="{9D8B030D-6E8A-4147-A177-3AD203B41FA5}">
                      <a16:colId xmlns:a16="http://schemas.microsoft.com/office/drawing/2014/main" val="2821225172"/>
                    </a:ext>
                  </a:extLst>
                </a:gridCol>
              </a:tblGrid>
              <a:tr h="5109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Benchmark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Stormwater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Total ESU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Edmond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ESU = 4,680 sq ft = 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$234.00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321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Broken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2,600 sq ft = $8.89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$1,235.71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479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2,650 sq ft = $10.63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$1,456.31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205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CF76F1D-26EF-D708-507F-6125A8C90F8A}"/>
              </a:ext>
            </a:extLst>
          </p:cNvPr>
          <p:cNvSpPr txBox="1"/>
          <p:nvPr/>
        </p:nvSpPr>
        <p:spPr>
          <a:xfrm>
            <a:off x="5454137" y="4869071"/>
            <a:ext cx="312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*Based on 360,598 sf of 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82B75-1B2A-2F0C-04E5-C69FAADF6C91}"/>
              </a:ext>
            </a:extLst>
          </p:cNvPr>
          <p:cNvSpPr txBox="1"/>
          <p:nvPr/>
        </p:nvSpPr>
        <p:spPr>
          <a:xfrm>
            <a:off x="5510995" y="5230951"/>
            <a:ext cx="631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 Broken Arrow and Tulsa’s fees fund stormwater quality, floodplain management, and infrastructure maintenance</a:t>
            </a:r>
          </a:p>
        </p:txBody>
      </p:sp>
    </p:spTree>
    <p:extLst>
      <p:ext uri="{BB962C8B-B14F-4D97-AF65-F5344CB8AC3E}">
        <p14:creationId xmlns:p14="http://schemas.microsoft.com/office/powerpoint/2010/main" val="213146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FA8872-8E39-47D5-DA2E-B6AB052E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15D91"/>
                </a:solidFill>
              </a:rPr>
              <a:t>Example 2</a:t>
            </a:r>
            <a:br>
              <a:rPr lang="en-US" dirty="0">
                <a:solidFill>
                  <a:srgbClr val="015D91"/>
                </a:solidFill>
              </a:rPr>
            </a:br>
            <a:br>
              <a:rPr lang="en-US" dirty="0">
                <a:solidFill>
                  <a:srgbClr val="015D91"/>
                </a:solidFill>
              </a:rPr>
            </a:br>
            <a:endParaRPr lang="en-US" dirty="0">
              <a:solidFill>
                <a:srgbClr val="015D91"/>
              </a:solidFill>
            </a:endParaRPr>
          </a:p>
        </p:txBody>
      </p:sp>
      <p:pic>
        <p:nvPicPr>
          <p:cNvPr id="4" name="Picture 3" descr="A aerial view of a building&#10;&#10;Description automatically generated">
            <a:extLst>
              <a:ext uri="{FF2B5EF4-FFF2-40B4-BE49-F238E27FC236}">
                <a16:creationId xmlns:a16="http://schemas.microsoft.com/office/drawing/2014/main" id="{891A1C58-E348-F44B-49C2-FDA0D62CF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35" y="1717195"/>
            <a:ext cx="3450034" cy="4217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67F02F-68B3-A01F-227D-1F0541B9E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15169"/>
              </p:ext>
            </p:extLst>
          </p:nvPr>
        </p:nvGraphicFramePr>
        <p:xfrm>
          <a:off x="5209492" y="2027102"/>
          <a:ext cx="3121212" cy="751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0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802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74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FB1F02-FCE4-1981-9DE2-715A482F9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89493"/>
              </p:ext>
            </p:extLst>
          </p:nvPr>
        </p:nvGraphicFramePr>
        <p:xfrm>
          <a:off x="8625797" y="2031789"/>
          <a:ext cx="312121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216">
                  <a:extLst>
                    <a:ext uri="{9D8B030D-6E8A-4147-A177-3AD203B41FA5}">
                      <a16:colId xmlns:a16="http://schemas.microsoft.com/office/drawing/2014/main" val="1767129749"/>
                    </a:ext>
                  </a:extLst>
                </a:gridCol>
                <a:gridCol w="1909996">
                  <a:extLst>
                    <a:ext uri="{9D8B030D-6E8A-4147-A177-3AD203B41FA5}">
                      <a16:colId xmlns:a16="http://schemas.microsoft.com/office/drawing/2014/main" val="7750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9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$43.56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648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E63EC5-21FE-EBA8-B740-C4B827E667C6}"/>
              </a:ext>
            </a:extLst>
          </p:cNvPr>
          <p:cNvSpPr txBox="1"/>
          <p:nvPr/>
        </p:nvSpPr>
        <p:spPr>
          <a:xfrm>
            <a:off x="5768648" y="1347883"/>
            <a:ext cx="200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</a:t>
            </a:r>
          </a:p>
          <a:p>
            <a:pPr algn="ctr"/>
            <a:r>
              <a:rPr lang="en-US" dirty="0"/>
              <a:t>Monthly Fee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D78CE-C6B7-227B-5697-5A88B7E928B1}"/>
              </a:ext>
            </a:extLst>
          </p:cNvPr>
          <p:cNvSpPr txBox="1"/>
          <p:nvPr/>
        </p:nvSpPr>
        <p:spPr>
          <a:xfrm>
            <a:off x="9222722" y="1347882"/>
            <a:ext cx="200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Proposed</a:t>
            </a:r>
          </a:p>
          <a:p>
            <a:pPr algn="ctr"/>
            <a:r>
              <a:rPr lang="en-US" dirty="0"/>
              <a:t>Monthly Fee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DF43E1-9CA6-580C-9683-A9E293F49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50242"/>
              </p:ext>
            </p:extLst>
          </p:nvPr>
        </p:nvGraphicFramePr>
        <p:xfrm>
          <a:off x="5106075" y="3213788"/>
          <a:ext cx="6682230" cy="148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83">
                  <a:extLst>
                    <a:ext uri="{9D8B030D-6E8A-4147-A177-3AD203B41FA5}">
                      <a16:colId xmlns:a16="http://schemas.microsoft.com/office/drawing/2014/main" val="3518606050"/>
                    </a:ext>
                  </a:extLst>
                </a:gridCol>
                <a:gridCol w="2572971">
                  <a:extLst>
                    <a:ext uri="{9D8B030D-6E8A-4147-A177-3AD203B41FA5}">
                      <a16:colId xmlns:a16="http://schemas.microsoft.com/office/drawing/2014/main" val="3112895962"/>
                    </a:ext>
                  </a:extLst>
                </a:gridCol>
                <a:gridCol w="1088038">
                  <a:extLst>
                    <a:ext uri="{9D8B030D-6E8A-4147-A177-3AD203B41FA5}">
                      <a16:colId xmlns:a16="http://schemas.microsoft.com/office/drawing/2014/main" val="3056329941"/>
                    </a:ext>
                  </a:extLst>
                </a:gridCol>
                <a:gridCol w="1492838">
                  <a:extLst>
                    <a:ext uri="{9D8B030D-6E8A-4147-A177-3AD203B41FA5}">
                      <a16:colId xmlns:a16="http://schemas.microsoft.com/office/drawing/2014/main" val="2821225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Benchmark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Stormwater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Total ESU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Billed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Edmond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ESU = 4,680 sq ft = 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321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Broken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2,600 sq ft = $8.89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$177.80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479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1 ESU = 2,650 sq ft = $10.63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$201.97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205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F76F1D-26EF-D708-507F-6125A8C90F8A}"/>
              </a:ext>
            </a:extLst>
          </p:cNvPr>
          <p:cNvSpPr txBox="1"/>
          <p:nvPr/>
        </p:nvSpPr>
        <p:spPr>
          <a:xfrm>
            <a:off x="5070792" y="4825000"/>
            <a:ext cx="312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*Based on 50,015 sf of IA</a:t>
            </a:r>
          </a:p>
        </p:txBody>
      </p:sp>
    </p:spTree>
    <p:extLst>
      <p:ext uri="{BB962C8B-B14F-4D97-AF65-F5344CB8AC3E}">
        <p14:creationId xmlns:p14="http://schemas.microsoft.com/office/powerpoint/2010/main" val="271338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ese and Nichols Color Palette">
      <a:dk1>
        <a:srgbClr val="404646"/>
      </a:dk1>
      <a:lt1>
        <a:sysClr val="window" lastClr="FFFFFF"/>
      </a:lt1>
      <a:dk2>
        <a:srgbClr val="015D91"/>
      </a:dk2>
      <a:lt2>
        <a:srgbClr val="E7E6E6"/>
      </a:lt2>
      <a:accent1>
        <a:srgbClr val="015D91"/>
      </a:accent1>
      <a:accent2>
        <a:srgbClr val="A8C945"/>
      </a:accent2>
      <a:accent3>
        <a:srgbClr val="DD5326"/>
      </a:accent3>
      <a:accent4>
        <a:srgbClr val="DEB126"/>
      </a:accent4>
      <a:accent5>
        <a:srgbClr val="93B0B4"/>
      </a:accent5>
      <a:accent6>
        <a:srgbClr val="59C1CB"/>
      </a:accent6>
      <a:hlink>
        <a:srgbClr val="47A5DC"/>
      </a:hlink>
      <a:folHlink>
        <a:srgbClr val="0C3C5E"/>
      </a:folHlink>
    </a:clrScheme>
    <a:fontScheme name="Custom 1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FNI PowerPoint Template" id="{ABA4C0BC-618E-4AAA-A78E-6BE28C94382F}" vid="{A7D4B273-B97C-44AD-BDB3-265CCA75F2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9FFEF0C-2258-43CC-93B5-EB6C3A5A1037}">
  <we:reference id="fd624fb9-2cff-43d6-a4a7-5636de2a5b64" version="1.5.0.0" store="EXCatalog" storeType="EXCatalog"/>
  <we:alternateReferences>
    <we:reference id="WA200001766" version="1.5.0.0" store="en-US" storeType="OMEX"/>
  </we:alternateReferences>
  <we:properties>
    <we:property name="CantoAssets" value="&quot;[{\&quot;scheme\&quot;:\&quot;image\&quot;,\&quot;id\&quot;:\&quot;469daiiqht2h9afosl0bp85o2h\&quot;,\&quot;tenant\&quot;:\&quot;freese.canto.com\&quot;,\&quot;time\&quot;:\&quot;20220721104416000\&quot;,\&quot;name\&quot;:\&quot;PLU17623 Isometric_Velocity.jpeg\&quot;,\&quot;addedby\&quot;:\&quot;test\&quot;},{\&quot;scheme\&quot;:\&quot;image\&quot;,\&quot;id\&quot;:\&quot;jg57gs88ql22f66buji7a31q7q\&quot;,\&quot;tenant\&quot;:\&quot;freese.canto.com\&quot;,\&quot;time\&quot;:\&quot;20220623093927000\&quot;,\&quot;name\&quot;:\&quot;UTR18259 - Modeling - Ralph Hall CFD-Persp_Isosurface.png\&quot;,\&quot;addedby\&quot;:\&quot;test\&quot;},{\&quot;scheme\&quot;:\&quot;image\&quot;,\&quot;id\&quot;:\&quot;jfsl7pj6613651he6kpqeppf5g\&quot;,\&quot;tenant\&quot;:\&quot;freese.canto.com\&quot;,\&quot;time\&quot;:\&quot;20220503153350000\&quot;,\&quot;name\&quot;:\&quot;DDC20643 Picture8.jpg\&quot;,\&quot;addedby\&quot;:\&quot;test\&quot;},{\&quot;scheme\&quot;:\&quot;image\&quot;,\&quot;id\&quot;:\&quot;rout6p6elh58n02td0lvrbdh0t\&quot;,\&quot;tenant\&quot;:\&quot;freese.canto.com\&quot;,\&quot;time\&quot;:\&quot;20220503153350000\&quot;,\&quot;name\&quot;:\&quot;DDC20643 Picture5.jpg\&quot;,\&quot;addedby\&quot;:\&quot;test\&quot;},{\&quot;scheme\&quot;:\&quot;image\&quot;,\&quot;id\&quot;:\&quot;5hchm28iep0374sb0cood8pl2d\&quot;,\&quot;tenant\&quot;:\&quot;freese.canto.com\&quot;,\&quot;time\&quot;:\&quot;20220503153350000\&quot;,\&quot;name\&quot;:\&quot;DDC20643 Picture2.jpg\&quot;,\&quot;addedby\&quot;:\&quot;test\&quot;},{\&quot;scheme\&quot;:\&quot;image\&quot;,\&quot;id\&quot;:\&quot;rrpscabl456671sojfepgkjb5k\&quot;,\&quot;tenant\&quot;:\&quot;freese.canto.com\&quot;,\&quot;time\&quot;:\&quot;20211215145826000\&quot;,\&quot;name\&quot;:\&quot;BKW13370_Dam 7 Final Best.jpg\&quot;,\&quot;addedby\&quot;:\&quot;test\&quot;},{\&quot;scheme\&quot;:\&quot;image\&quot;,\&quot;id\&quot;:\&quot;396uvp0g9t3ndb9vb9vrit103g\&quot;,\&quot;tenant\&quot;:\&quot;freese.canto.com\&quot;,\&quot;time\&quot;:\&quot;20230414133414000\&quot;,\&quot;name\&quot;:\&quot;GENERIC Riverby_Drone_Photo1_0343.jpg\&quot;,\&quot;addedby\&quot;:\&quot;test\&quot;},{\&quot;scheme\&quot;:\&quot;image\&quot;,\&quot;id\&quot;:\&quot;firak8drtt6hj55hi0v3pbj524\&quot;,\&quot;tenant\&quot;:\&quot;freese.canto.com\&quot;,\&quot;time\&quot;:\&quot;20230414133402000\&quot;,\&quot;name\&quot;:\&quot;GENERIC Stream.jpg\&quot;,\&quot;addedby\&quot;:\&quot;test\&quot;},{\&quot;scheme\&quot;:\&quot;image\&quot;,\&quot;id\&quot;:\&quot;9c96d46aud379craedm0j4tc3f\&quot;,\&quot;tenant\&quot;:\&quot;freese.canto.com\&quot;,\&quot;time\&quot;:\&quot;20211228135518000\&quot;,\&quot;name\&quot;:\&quot;FNI Logo - White - RGB.png\&quot;,\&quot;addedby\&quot;:\&quot;test\&quot;},{\&quot;scheme\&quot;:\&quot;image\&quot;,\&quot;id\&quot;:\&quot;th2ed10ro52d79f6d9duquer09\&quot;,\&quot;tenant\&quot;:\&quot;freese.canto.com\&quot;,\&quot;time\&quot;:\&quot;20220208163213000\&quot;,\&quot;name\&quot;:\&quot;CBR18213 Forest1.JPG\&quot;,\&quot;addedby\&quot;:\&quot;test\&quot;},{\&quot;scheme\&quot;:\&quot;image\&quot;,\&quot;id\&quot;:\&quot;qd4bbkrs1h63344pskb2igu72t\&quot;,\&quot;tenant\&quot;:\&quot;freese.canto.com\&quot;,\&quot;time\&quot;:\&quot;20230327080255000\&quot;,\&quot;name\&quot;:\&quot;GENERIC CM on site.jpg\&quot;,\&quot;addedby\&quot;:\&quot;test\&quot;},{\&quot;scheme\&quot;:\&quot;image\&quot;,\&quot;id\&quot;:\&quot;cpfip3d17116f9s4rrrt67ct5e\&quot;,\&quot;tenant\&quot;:\&quot;freese.canto.com\&quot;,\&quot;time\&quot;:\&quot;20230414133438000\&quot;,\&quot;name\&quot;:\&quot;GENERIC Stream Assessment.jpg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82E8292328E04F81E67E692D95B4E6" ma:contentTypeVersion="4" ma:contentTypeDescription="Create a new document." ma:contentTypeScope="" ma:versionID="65565dc4b0138b4f0b9c25b95a191761">
  <xsd:schema xmlns:xsd="http://www.w3.org/2001/XMLSchema" xmlns:xs="http://www.w3.org/2001/XMLSchema" xmlns:p="http://schemas.microsoft.com/office/2006/metadata/properties" xmlns:ns2="52d3cc29-9a78-4384-8f43-c70d7702ec1f" targetNamespace="http://schemas.microsoft.com/office/2006/metadata/properties" ma:root="true" ma:fieldsID="b411c9a43f3e4ff7b989bf7a16f00131" ns2:_="">
    <xsd:import namespace="52d3cc29-9a78-4384-8f43-c70d7702e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3cc29-9a78-4384-8f43-c70d7702e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3ABBA3-98F4-4E6F-A6B4-DE6F217A70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121A1-50D3-432C-A045-F1798247C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d3cc29-9a78-4384-8f43-c70d7702e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FNI PowerPoint Template</Template>
  <TotalTime>4495</TotalTime>
  <Words>1203</Words>
  <Application>Microsoft Office PowerPoint</Application>
  <PresentationFormat>Widescreen</PresentationFormat>
  <Paragraphs>400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Roboto Black</vt:lpstr>
      <vt:lpstr>Roboto</vt:lpstr>
      <vt:lpstr>Calibri</vt:lpstr>
      <vt:lpstr>Office Theme</vt:lpstr>
      <vt:lpstr>Midwest City Stormwater Utility Fee Update</vt:lpstr>
      <vt:lpstr>Stormwater Utility Fee Structure Options</vt:lpstr>
      <vt:lpstr>Impervious Area Analysis</vt:lpstr>
      <vt:lpstr>Midwest City Impervious Area Analysis</vt:lpstr>
      <vt:lpstr>Current Stormwater Utility Fee Structure</vt:lpstr>
      <vt:lpstr>Proposed Stormwater Utility Fee Structure</vt:lpstr>
      <vt:lpstr>Benchmark Fee Comparison</vt:lpstr>
      <vt:lpstr>Example 1</vt:lpstr>
      <vt:lpstr>Example 2  </vt:lpstr>
      <vt:lpstr>Example 3</vt:lpstr>
      <vt:lpstr>Example 4</vt:lpstr>
      <vt:lpstr>Example 5</vt:lpstr>
      <vt:lpstr>Example 6</vt:lpstr>
      <vt:lpstr>Example 7</vt:lpstr>
      <vt:lpstr>Example 8</vt:lpstr>
      <vt:lpstr>Example 9</vt:lpstr>
      <vt:lpstr>Example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this template</dc:title>
  <dc:creator>Jack Bedell</dc:creator>
  <cp:lastModifiedBy>Carrie Evenson</cp:lastModifiedBy>
  <cp:revision>37</cp:revision>
  <cp:lastPrinted>2024-01-03T00:18:15Z</cp:lastPrinted>
  <dcterms:created xsi:type="dcterms:W3CDTF">2023-12-11T15:24:20Z</dcterms:created>
  <dcterms:modified xsi:type="dcterms:W3CDTF">2024-03-26T22:10:51Z</dcterms:modified>
</cp:coreProperties>
</file>